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43"/>
  </p:notesMasterIdLst>
  <p:handoutMasterIdLst>
    <p:handoutMasterId r:id="rId44"/>
  </p:handoutMasterIdLst>
  <p:sldIdLst>
    <p:sldId id="256" r:id="rId2"/>
    <p:sldId id="519" r:id="rId3"/>
    <p:sldId id="528" r:id="rId4"/>
    <p:sldId id="501" r:id="rId5"/>
    <p:sldId id="529" r:id="rId6"/>
    <p:sldId id="530" r:id="rId7"/>
    <p:sldId id="531" r:id="rId8"/>
    <p:sldId id="532" r:id="rId9"/>
    <p:sldId id="520" r:id="rId10"/>
    <p:sldId id="533" r:id="rId11"/>
    <p:sldId id="534" r:id="rId12"/>
    <p:sldId id="535" r:id="rId13"/>
    <p:sldId id="536" r:id="rId14"/>
    <p:sldId id="538" r:id="rId15"/>
    <p:sldId id="537" r:id="rId16"/>
    <p:sldId id="539" r:id="rId17"/>
    <p:sldId id="540" r:id="rId18"/>
    <p:sldId id="541" r:id="rId19"/>
    <p:sldId id="542" r:id="rId20"/>
    <p:sldId id="543" r:id="rId21"/>
    <p:sldId id="521" r:id="rId22"/>
    <p:sldId id="544" r:id="rId23"/>
    <p:sldId id="545" r:id="rId24"/>
    <p:sldId id="546" r:id="rId25"/>
    <p:sldId id="548" r:id="rId26"/>
    <p:sldId id="549" r:id="rId27"/>
    <p:sldId id="550" r:id="rId28"/>
    <p:sldId id="551" r:id="rId29"/>
    <p:sldId id="552" r:id="rId30"/>
    <p:sldId id="553" r:id="rId31"/>
    <p:sldId id="554" r:id="rId32"/>
    <p:sldId id="522" r:id="rId33"/>
    <p:sldId id="555" r:id="rId34"/>
    <p:sldId id="556" r:id="rId35"/>
    <p:sldId id="558" r:id="rId36"/>
    <p:sldId id="559" r:id="rId37"/>
    <p:sldId id="560" r:id="rId38"/>
    <p:sldId id="561" r:id="rId39"/>
    <p:sldId id="557" r:id="rId40"/>
    <p:sldId id="527" r:id="rId41"/>
    <p:sldId id="264" r:id="rId42"/>
  </p:sldIdLst>
  <p:sldSz cx="9906000" cy="6858000" type="A4"/>
  <p:notesSz cx="6799263" cy="9929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4">
          <p15:clr>
            <a:srgbClr val="A4A3A4"/>
          </p15:clr>
        </p15:guide>
        <p15:guide id="2" pos="3120">
          <p15:clr>
            <a:srgbClr val="A4A3A4"/>
          </p15:clr>
        </p15:guide>
      </p15:sldGuideLst>
    </p:ext>
    <p:ext uri="{2D200454-40CA-4A62-9FC3-DE9A4176ACB9}">
      <p15:notesGuideLst xmlns:p15="http://schemas.microsoft.com/office/powerpoint/2012/main">
        <p15:guide id="1" orient="horz" pos="3190">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侯筱琦" initials="侯筱琦" lastIdx="23" clrIdx="0"/>
  <p:cmAuthor id="1" name="赵建英022298" initials="赵建英02229"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E97"/>
    <a:srgbClr val="002060"/>
    <a:srgbClr val="C00000"/>
    <a:srgbClr val="A7CB94"/>
    <a:srgbClr val="0478D6"/>
    <a:srgbClr val="4C5663"/>
    <a:srgbClr val="B5B5B5"/>
    <a:srgbClr val="59C3F1"/>
    <a:srgbClr val="C9CAC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9639D4-E3E2-4D34-9284-5A2195B3D0D7}">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1" autoAdjust="0"/>
    <p:restoredTop sz="79404" autoAdjust="0"/>
  </p:normalViewPr>
  <p:slideViewPr>
    <p:cSldViewPr snapToGrid="0">
      <p:cViewPr varScale="1">
        <p:scale>
          <a:sx n="101" d="100"/>
          <a:sy n="101" d="100"/>
        </p:scale>
        <p:origin x="2192" y="184"/>
      </p:cViewPr>
      <p:guideLst>
        <p:guide orient="horz" pos="2204"/>
        <p:guide pos="312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2" d="100"/>
          <a:sy n="72" d="100"/>
        </p:scale>
        <p:origin x="3468" y="68"/>
      </p:cViewPr>
      <p:guideLst>
        <p:guide orient="horz" pos="319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2B0B1BB-8D02-1786-926F-16F591166DC7}"/>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359092E-D5D7-5884-A20B-56F7A3AB0F9A}"/>
              </a:ext>
            </a:extLst>
          </p:cNvPr>
          <p:cNvSpPr>
            <a:spLocks noGrp="1"/>
          </p:cNvSpPr>
          <p:nvPr>
            <p:ph type="dt" sz="quarter" idx="1"/>
          </p:nvPr>
        </p:nvSpPr>
        <p:spPr>
          <a:xfrm>
            <a:off x="3851275" y="0"/>
            <a:ext cx="2946400" cy="498475"/>
          </a:xfrm>
          <a:prstGeom prst="rect">
            <a:avLst/>
          </a:prstGeom>
        </p:spPr>
        <p:txBody>
          <a:bodyPr vert="horz" lIns="91440" tIns="45720" rIns="91440" bIns="45720" rtlCol="0"/>
          <a:lstStyle>
            <a:lvl1pPr algn="r">
              <a:defRPr sz="1200"/>
            </a:lvl1pPr>
          </a:lstStyle>
          <a:p>
            <a:fld id="{EDE62EA2-5583-4AF0-BFAE-E104D2EA02A9}" type="datetimeFigureOut">
              <a:rPr lang="zh-CN" altLang="en-US" smtClean="0"/>
              <a:t>2022/11/25</a:t>
            </a:fld>
            <a:endParaRPr lang="zh-CN" altLang="en-US"/>
          </a:p>
        </p:txBody>
      </p:sp>
      <p:sp>
        <p:nvSpPr>
          <p:cNvPr id="4" name="页脚占位符 3">
            <a:extLst>
              <a:ext uri="{FF2B5EF4-FFF2-40B4-BE49-F238E27FC236}">
                <a16:creationId xmlns:a16="http://schemas.microsoft.com/office/drawing/2014/main" id="{7DB537A0-9D90-4230-7557-E25EDB7F25CB}"/>
              </a:ext>
            </a:extLst>
          </p:cNvPr>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621DBDB-3687-3350-05D4-A43A0B557E47}"/>
              </a:ext>
            </a:extLst>
          </p:cNvPr>
          <p:cNvSpPr>
            <a:spLocks noGrp="1"/>
          </p:cNvSpPr>
          <p:nvPr>
            <p:ph type="sldNum" sz="quarter" idx="3"/>
          </p:nvPr>
        </p:nvSpPr>
        <p:spPr>
          <a:xfrm>
            <a:off x="3851275" y="9431338"/>
            <a:ext cx="2946400" cy="498475"/>
          </a:xfrm>
          <a:prstGeom prst="rect">
            <a:avLst/>
          </a:prstGeom>
        </p:spPr>
        <p:txBody>
          <a:bodyPr vert="horz" lIns="91440" tIns="45720" rIns="91440" bIns="45720" rtlCol="0" anchor="b"/>
          <a:lstStyle>
            <a:lvl1pPr algn="r">
              <a:defRPr sz="1200"/>
            </a:lvl1pPr>
          </a:lstStyle>
          <a:p>
            <a:fld id="{4CD2ABE5-CC2D-4171-A154-5B20EA147FE1}" type="slidenum">
              <a:rPr lang="zh-CN" altLang="en-US" smtClean="0"/>
              <a:t>‹#›</a:t>
            </a:fld>
            <a:endParaRPr lang="zh-CN" altLang="en-US"/>
          </a:p>
        </p:txBody>
      </p:sp>
    </p:spTree>
    <p:extLst>
      <p:ext uri="{BB962C8B-B14F-4D97-AF65-F5344CB8AC3E}">
        <p14:creationId xmlns:p14="http://schemas.microsoft.com/office/powerpoint/2010/main" val="759627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2946346" cy="496491"/>
          </a:xfrm>
          <a:prstGeom prst="rect">
            <a:avLst/>
          </a:prstGeom>
        </p:spPr>
        <p:txBody>
          <a:bodyPr vert="horz" lIns="95532" tIns="47766" rIns="95532" bIns="47766" rtlCol="0"/>
          <a:lstStyle>
            <a:lvl1pPr algn="l">
              <a:defRPr sz="1300"/>
            </a:lvl1pPr>
          </a:lstStyle>
          <a:p>
            <a:endParaRPr lang="zh-CN" altLang="en-US"/>
          </a:p>
        </p:txBody>
      </p:sp>
      <p:sp>
        <p:nvSpPr>
          <p:cNvPr id="3" name="日期占位符 2"/>
          <p:cNvSpPr>
            <a:spLocks noGrp="1"/>
          </p:cNvSpPr>
          <p:nvPr>
            <p:ph type="dt" idx="1"/>
          </p:nvPr>
        </p:nvSpPr>
        <p:spPr>
          <a:xfrm>
            <a:off x="3851344" y="0"/>
            <a:ext cx="2946346" cy="496491"/>
          </a:xfrm>
          <a:prstGeom prst="rect">
            <a:avLst/>
          </a:prstGeom>
        </p:spPr>
        <p:txBody>
          <a:bodyPr vert="horz" lIns="95532" tIns="47766" rIns="95532" bIns="47766" rtlCol="0"/>
          <a:lstStyle>
            <a:lvl1pPr algn="r">
              <a:defRPr sz="1300"/>
            </a:lvl1pPr>
          </a:lstStyle>
          <a:p>
            <a:fld id="{C15581D4-3A88-4DC6-A90B-11FBCB4D5F03}" type="datetimeFigureOut">
              <a:rPr lang="zh-CN" altLang="en-US" smtClean="0"/>
              <a:t>2022/11/25</a:t>
            </a:fld>
            <a:endParaRPr lang="zh-CN" altLang="en-US"/>
          </a:p>
        </p:txBody>
      </p:sp>
      <p:sp>
        <p:nvSpPr>
          <p:cNvPr id="4" name="幻灯片图像占位符 3"/>
          <p:cNvSpPr>
            <a:spLocks noGrp="1" noRot="1" noChangeAspect="1"/>
          </p:cNvSpPr>
          <p:nvPr>
            <p:ph type="sldImg" idx="2"/>
          </p:nvPr>
        </p:nvSpPr>
        <p:spPr>
          <a:xfrm>
            <a:off x="711200" y="746125"/>
            <a:ext cx="5376863" cy="3722688"/>
          </a:xfrm>
          <a:prstGeom prst="rect">
            <a:avLst/>
          </a:prstGeom>
          <a:noFill/>
          <a:ln w="12700">
            <a:solidFill>
              <a:prstClr val="black"/>
            </a:solidFill>
          </a:ln>
        </p:spPr>
        <p:txBody>
          <a:bodyPr vert="horz" lIns="95532" tIns="47766" rIns="95532" bIns="47766" rtlCol="0" anchor="ctr"/>
          <a:lstStyle/>
          <a:p>
            <a:endParaRPr lang="zh-CN" altLang="en-US"/>
          </a:p>
        </p:txBody>
      </p:sp>
      <p:sp>
        <p:nvSpPr>
          <p:cNvPr id="5" name="备注占位符 4"/>
          <p:cNvSpPr>
            <a:spLocks noGrp="1"/>
          </p:cNvSpPr>
          <p:nvPr>
            <p:ph type="body" sz="quarter" idx="3"/>
          </p:nvPr>
        </p:nvSpPr>
        <p:spPr>
          <a:xfrm>
            <a:off x="679927" y="4716661"/>
            <a:ext cx="5439410" cy="4468416"/>
          </a:xfrm>
          <a:prstGeom prst="rect">
            <a:avLst/>
          </a:prstGeom>
        </p:spPr>
        <p:txBody>
          <a:bodyPr vert="horz" lIns="95532" tIns="47766" rIns="95532" bIns="4776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9431600"/>
            <a:ext cx="2946346" cy="496491"/>
          </a:xfrm>
          <a:prstGeom prst="rect">
            <a:avLst/>
          </a:prstGeom>
        </p:spPr>
        <p:txBody>
          <a:bodyPr vert="horz" lIns="95532" tIns="47766" rIns="95532" bIns="47766"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51344" y="9431600"/>
            <a:ext cx="2946346" cy="496491"/>
          </a:xfrm>
          <a:prstGeom prst="rect">
            <a:avLst/>
          </a:prstGeom>
        </p:spPr>
        <p:txBody>
          <a:bodyPr vert="horz" lIns="95532" tIns="47766" rIns="95532" bIns="47766" rtlCol="0" anchor="b"/>
          <a:lstStyle>
            <a:lvl1pPr algn="r">
              <a:defRPr sz="1300"/>
            </a:lvl1pPr>
          </a:lstStyle>
          <a:p>
            <a:fld id="{D48525A2-B1AD-4065-8B54-61463063ECC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大家好，我是经管院</a:t>
            </a:r>
            <a:r>
              <a:rPr lang="en-US" altLang="zh-CN" dirty="0"/>
              <a:t>22</a:t>
            </a:r>
            <a:r>
              <a:rPr lang="zh-CN" altLang="en-US" dirty="0"/>
              <a:t>级金融学硕士李霄汉。今天给大家分项的是国泰君安宏观分析手册中关系</a:t>
            </a:r>
            <a:r>
              <a:rPr lang="en-US" altLang="zh-CN" dirty="0"/>
              <a:t>PMI</a:t>
            </a:r>
            <a:r>
              <a:rPr lang="zh-CN" altLang="en-US" dirty="0"/>
              <a:t>分析与预测的相关内容。</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a:t>
            </a:r>
            <a:r>
              <a:rPr lang="en-US" altLang="zh-CN" dirty="0"/>
              <a:t>PPT</a:t>
            </a:r>
            <a:endParaRPr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9</a:t>
            </a:fld>
            <a:endParaRPr lang="zh-CN" altLang="en-US"/>
          </a:p>
        </p:txBody>
      </p:sp>
    </p:spTree>
    <p:extLst>
      <p:ext uri="{BB962C8B-B14F-4D97-AF65-F5344CB8AC3E}">
        <p14:creationId xmlns:p14="http://schemas.microsoft.com/office/powerpoint/2010/main" val="287604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由于</a:t>
            </a:r>
            <a:r>
              <a:rPr kumimoji="1" lang="en-US" altLang="zh-CN" dirty="0"/>
              <a:t>PMI</a:t>
            </a:r>
            <a:r>
              <a:rPr kumimoji="1" lang="zh-CN" altLang="en-US" dirty="0"/>
              <a:t>为扩散指数，我们只能通过数值的大小判断经济“扩张”与否，并不能判断经济扩张的具体程度。这比较像微观经济学中的效用，我们只能判断相对大小，而不能判断绝对大小。在分析经济体是否有扩张趋势的同时，我们也应当结合季节性均值。读</a:t>
            </a:r>
            <a:r>
              <a:rPr kumimoji="1" lang="en-US" altLang="zh-CN" dirty="0"/>
              <a:t>PPT</a:t>
            </a:r>
            <a:r>
              <a:rPr kumimoji="1" lang="zh-CN" altLang="en-US" dirty="0"/>
              <a:t>。</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10</a:t>
            </a:fld>
            <a:endParaRPr lang="zh-CN" altLang="en-US"/>
          </a:p>
        </p:txBody>
      </p:sp>
    </p:spTree>
    <p:extLst>
      <p:ext uri="{BB962C8B-B14F-4D97-AF65-F5344CB8AC3E}">
        <p14:creationId xmlns:p14="http://schemas.microsoft.com/office/powerpoint/2010/main" val="2264130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a:t>
            </a:r>
            <a:r>
              <a:rPr kumimoji="1" lang="en-US" altLang="zh-CN" dirty="0"/>
              <a:t>PPT</a:t>
            </a:r>
            <a:r>
              <a:rPr kumimoji="1" lang="zh-CN" altLang="en-US" dirty="0"/>
              <a:t>。</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11</a:t>
            </a:fld>
            <a:endParaRPr lang="zh-CN" altLang="en-US"/>
          </a:p>
        </p:txBody>
      </p:sp>
    </p:spTree>
    <p:extLst>
      <p:ext uri="{BB962C8B-B14F-4D97-AF65-F5344CB8AC3E}">
        <p14:creationId xmlns:p14="http://schemas.microsoft.com/office/powerpoint/2010/main" val="2312491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PMI</a:t>
            </a:r>
            <a:r>
              <a:rPr kumimoji="1" lang="zh-CN" altLang="en-US" dirty="0"/>
              <a:t>除了可以帮助我们研究经济整体外，还可以利用它来研究经济整体的边际变化。读</a:t>
            </a:r>
            <a:r>
              <a:rPr kumimoji="1" lang="en-US" altLang="zh-CN" dirty="0"/>
              <a:t>PPT</a:t>
            </a:r>
            <a:r>
              <a:rPr kumimoji="1" lang="zh-CN" altLang="en-US" dirty="0"/>
              <a:t>。</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12</a:t>
            </a:fld>
            <a:endParaRPr lang="zh-CN" altLang="en-US"/>
          </a:p>
        </p:txBody>
      </p:sp>
    </p:spTree>
    <p:extLst>
      <p:ext uri="{BB962C8B-B14F-4D97-AF65-F5344CB8AC3E}">
        <p14:creationId xmlns:p14="http://schemas.microsoft.com/office/powerpoint/2010/main" val="987855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为什么我们如此关注</a:t>
            </a:r>
            <a:r>
              <a:rPr kumimoji="1" lang="en-US" altLang="zh-CN" dirty="0"/>
              <a:t>PMI</a:t>
            </a:r>
            <a:r>
              <a:rPr kumimoji="1" lang="zh-CN" altLang="en-US" dirty="0"/>
              <a:t>，其关键原因之一正在于它能反映出经济生产端和需求端的走势。</a:t>
            </a:r>
            <a:r>
              <a:rPr kumimoji="1" lang="en-US" altLang="zh-CN" dirty="0"/>
              <a:t>PMI</a:t>
            </a:r>
            <a:r>
              <a:rPr kumimoji="1" lang="zh-CN" altLang="en-US" dirty="0"/>
              <a:t>生产与工业增加值增速趋势基本一致。</a:t>
            </a:r>
            <a:r>
              <a:rPr lang="en" altLang="zh-CN" dirty="0"/>
              <a:t>PMI</a:t>
            </a:r>
            <a:r>
              <a:rPr lang="zh-CN" altLang="en-US" dirty="0"/>
              <a:t> 生产分项的持续走强，往往对应着工业增加值的持续走高，而 </a:t>
            </a:r>
            <a:r>
              <a:rPr lang="en" altLang="zh-CN" dirty="0"/>
              <a:t>PMI</a:t>
            </a:r>
            <a:r>
              <a:rPr lang="zh-CN" altLang="en-US" dirty="0"/>
              <a:t> 又是先于工业增加值数据公布的，因此 </a:t>
            </a:r>
            <a:r>
              <a:rPr lang="en" altLang="zh-CN" dirty="0"/>
              <a:t>PMI </a:t>
            </a:r>
            <a:r>
              <a:rPr lang="zh-CN" altLang="en-US" dirty="0"/>
              <a:t>生产分项具有一定的前瞻性。</a:t>
            </a:r>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13</a:t>
            </a:fld>
            <a:endParaRPr lang="zh-CN" altLang="en-US"/>
          </a:p>
        </p:txBody>
      </p:sp>
    </p:spTree>
    <p:extLst>
      <p:ext uri="{BB962C8B-B14F-4D97-AF65-F5344CB8AC3E}">
        <p14:creationId xmlns:p14="http://schemas.microsoft.com/office/powerpoint/2010/main" val="938867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类似的，</a:t>
            </a:r>
            <a:r>
              <a:rPr lang="en" altLang="zh-CN" dirty="0"/>
              <a:t>PMI</a:t>
            </a:r>
            <a:r>
              <a:rPr lang="zh-CN" altLang="en-US" dirty="0"/>
              <a:t> 新订单与名义 </a:t>
            </a:r>
            <a:r>
              <a:rPr lang="en" altLang="zh-CN" dirty="0"/>
              <a:t>GDP</a:t>
            </a:r>
            <a:r>
              <a:rPr lang="zh-CN" altLang="en-US" dirty="0"/>
              <a:t> 增速，新出口订单与出口增速，都存在密切联系。 </a:t>
            </a:r>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14</a:t>
            </a:fld>
            <a:endParaRPr lang="zh-CN" altLang="en-US"/>
          </a:p>
        </p:txBody>
      </p:sp>
    </p:spTree>
    <p:extLst>
      <p:ext uri="{BB962C8B-B14F-4D97-AF65-F5344CB8AC3E}">
        <p14:creationId xmlns:p14="http://schemas.microsoft.com/office/powerpoint/2010/main" val="2630240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在价格端，</a:t>
            </a:r>
            <a:r>
              <a:rPr kumimoji="1" lang="en-US" altLang="zh-CN" dirty="0"/>
              <a:t>PMI</a:t>
            </a:r>
            <a:r>
              <a:rPr kumimoji="1" lang="zh-CN" altLang="en-US" dirty="0"/>
              <a:t>价格分项同样有一定的预测作业。如果有同学是做宏观研究的应该了解</a:t>
            </a:r>
            <a:r>
              <a:rPr kumimoji="1" lang="en-US" altLang="zh-CN" dirty="0"/>
              <a:t>PPI</a:t>
            </a:r>
            <a:r>
              <a:rPr kumimoji="1" lang="zh-CN" altLang="en-US" dirty="0"/>
              <a:t>和</a:t>
            </a:r>
            <a:r>
              <a:rPr kumimoji="1" lang="en-US" altLang="zh-CN" dirty="0"/>
              <a:t>PPIRM</a:t>
            </a:r>
            <a:r>
              <a:rPr kumimoji="1" lang="zh-CN" altLang="en-US" dirty="0"/>
              <a:t>是比较常用的变量，而</a:t>
            </a:r>
            <a:r>
              <a:rPr kumimoji="1" lang="en-US" altLang="zh-CN" dirty="0"/>
              <a:t>PMI</a:t>
            </a:r>
            <a:r>
              <a:rPr kumimoji="1" lang="zh-CN" altLang="en-US" dirty="0"/>
              <a:t>和这个两个指标有着很强的相关性，</a:t>
            </a:r>
            <a:r>
              <a:rPr kumimoji="1" lang="en-US" altLang="zh-CN" dirty="0"/>
              <a:t>PMI</a:t>
            </a:r>
            <a:r>
              <a:rPr kumimoji="1" lang="zh-CN" altLang="en-US" dirty="0"/>
              <a:t>也预示着</a:t>
            </a:r>
            <a:r>
              <a:rPr kumimoji="1" lang="en-US" altLang="zh-CN" dirty="0"/>
              <a:t>PPI</a:t>
            </a:r>
            <a:r>
              <a:rPr kumimoji="1" lang="zh-CN" altLang="en-US" dirty="0"/>
              <a:t>的大题走势。</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15</a:t>
            </a:fld>
            <a:endParaRPr lang="zh-CN" altLang="en-US"/>
          </a:p>
        </p:txBody>
      </p:sp>
    </p:spTree>
    <p:extLst>
      <p:ext uri="{BB962C8B-B14F-4D97-AF65-F5344CB8AC3E}">
        <p14:creationId xmlns:p14="http://schemas.microsoft.com/office/powerpoint/2010/main" val="951889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在库存的结论大致相同，如果有兴趣的同学可以去阅读原文，我在这里就不展开讲了</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16</a:t>
            </a:fld>
            <a:endParaRPr lang="zh-CN" altLang="en-US"/>
          </a:p>
        </p:txBody>
      </p:sp>
    </p:spTree>
    <p:extLst>
      <p:ext uri="{BB962C8B-B14F-4D97-AF65-F5344CB8AC3E}">
        <p14:creationId xmlns:p14="http://schemas.microsoft.com/office/powerpoint/2010/main" val="152110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a:t>
            </a:r>
            <a:r>
              <a:rPr kumimoji="1" lang="en-US" altLang="zh-CN" dirty="0"/>
              <a:t>PPT</a:t>
            </a:r>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17</a:t>
            </a:fld>
            <a:endParaRPr lang="zh-CN" altLang="en-US"/>
          </a:p>
        </p:txBody>
      </p:sp>
    </p:spTree>
    <p:extLst>
      <p:ext uri="{BB962C8B-B14F-4D97-AF65-F5344CB8AC3E}">
        <p14:creationId xmlns:p14="http://schemas.microsoft.com/office/powerpoint/2010/main" val="1055685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除了官方会发布</a:t>
            </a:r>
            <a:r>
              <a:rPr kumimoji="1" lang="en-US" altLang="zh-CN" dirty="0"/>
              <a:t>PMI</a:t>
            </a:r>
            <a:r>
              <a:rPr kumimoji="1" lang="zh-CN" altLang="en-US" dirty="0"/>
              <a:t>外，还有会其他机构发布</a:t>
            </a:r>
            <a:r>
              <a:rPr kumimoji="1" lang="en-US" altLang="zh-CN" dirty="0"/>
              <a:t>PMI</a:t>
            </a:r>
            <a:r>
              <a:rPr kumimoji="1" lang="zh-CN" altLang="en-US" dirty="0"/>
              <a:t>数据，例如财新</a:t>
            </a:r>
            <a:r>
              <a:rPr kumimoji="1" lang="en-US" altLang="zh-CN" dirty="0"/>
              <a:t>PMI</a:t>
            </a:r>
            <a:r>
              <a:rPr kumimoji="1" lang="zh-CN" altLang="en-US" dirty="0"/>
              <a:t>就是官方</a:t>
            </a:r>
            <a:r>
              <a:rPr kumimoji="1" lang="en-US" altLang="zh-CN" dirty="0"/>
              <a:t>PMI</a:t>
            </a:r>
            <a:r>
              <a:rPr kumimoji="1" lang="zh-CN" altLang="en-US" dirty="0"/>
              <a:t>的一个很好的辅助参考。但两者还是有一定的差的，甚至会出现背离的情况。</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18</a:t>
            </a:fld>
            <a:endParaRPr lang="zh-CN" altLang="en-US"/>
          </a:p>
        </p:txBody>
      </p:sp>
    </p:spTree>
    <p:extLst>
      <p:ext uri="{BB962C8B-B14F-4D97-AF65-F5344CB8AC3E}">
        <p14:creationId xmlns:p14="http://schemas.microsoft.com/office/powerpoint/2010/main" val="372401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整个分享共有四个部分。首先，我们先来看第一部分，</a:t>
            </a:r>
            <a:r>
              <a:rPr kumimoji="1" lang="en-US" altLang="zh-CN" dirty="0"/>
              <a:t>PMI</a:t>
            </a:r>
            <a:r>
              <a:rPr kumimoji="1" lang="zh-CN" altLang="en-US" dirty="0"/>
              <a:t>的</a:t>
            </a:r>
            <a:r>
              <a:rPr kumimoji="1" lang="en-US" altLang="zh-CN" dirty="0"/>
              <a:t>ABC</a:t>
            </a:r>
            <a:r>
              <a:rPr kumimoji="1" lang="zh-CN" altLang="en-US" dirty="0"/>
              <a:t>。</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1</a:t>
            </a:fld>
            <a:endParaRPr lang="zh-CN" altLang="en-US"/>
          </a:p>
        </p:txBody>
      </p:sp>
    </p:spTree>
    <p:extLst>
      <p:ext uri="{BB962C8B-B14F-4D97-AF65-F5344CB8AC3E}">
        <p14:creationId xmlns:p14="http://schemas.microsoft.com/office/powerpoint/2010/main" val="2594785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a:t>
            </a:r>
            <a:r>
              <a:rPr kumimoji="1" lang="en-US" altLang="zh-CN" dirty="0"/>
              <a:t>PPT</a:t>
            </a:r>
            <a:r>
              <a:rPr kumimoji="1" lang="zh-CN" altLang="en-US" dirty="0"/>
              <a:t>：究其原因：。。。。</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19</a:t>
            </a:fld>
            <a:endParaRPr lang="zh-CN" altLang="en-US"/>
          </a:p>
        </p:txBody>
      </p:sp>
    </p:spTree>
    <p:extLst>
      <p:ext uri="{BB962C8B-B14F-4D97-AF65-F5344CB8AC3E}">
        <p14:creationId xmlns:p14="http://schemas.microsoft.com/office/powerpoint/2010/main" val="2551675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a:t>
            </a:r>
            <a:r>
              <a:rPr kumimoji="1" lang="en-US" altLang="zh-CN" dirty="0"/>
              <a:t>PMI</a:t>
            </a:r>
            <a:r>
              <a:rPr kumimoji="1" lang="zh-CN" altLang="en-US" dirty="0"/>
              <a:t>的微观基础</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20</a:t>
            </a:fld>
            <a:endParaRPr lang="zh-CN" altLang="en-US"/>
          </a:p>
        </p:txBody>
      </p:sp>
    </p:spTree>
    <p:extLst>
      <p:ext uri="{BB962C8B-B14F-4D97-AF65-F5344CB8AC3E}">
        <p14:creationId xmlns:p14="http://schemas.microsoft.com/office/powerpoint/2010/main" val="410236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a:t>
            </a:r>
            <a:r>
              <a:rPr kumimoji="1" lang="en-US" altLang="zh-CN" dirty="0"/>
              <a:t>PPT</a:t>
            </a:r>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21</a:t>
            </a:fld>
            <a:endParaRPr lang="zh-CN" altLang="en-US"/>
          </a:p>
        </p:txBody>
      </p:sp>
    </p:spTree>
    <p:extLst>
      <p:ext uri="{BB962C8B-B14F-4D97-AF65-F5344CB8AC3E}">
        <p14:creationId xmlns:p14="http://schemas.microsoft.com/office/powerpoint/2010/main" val="2886490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a:t>
            </a:r>
            <a:r>
              <a:rPr kumimoji="1" lang="en-US" altLang="zh-CN" dirty="0"/>
              <a:t>PPT</a:t>
            </a:r>
            <a:r>
              <a:rPr kumimoji="1" lang="zh-CN" altLang="en-US" dirty="0"/>
              <a:t>，结论：从数据来看，</a:t>
            </a:r>
            <a:r>
              <a:rPr kumimoji="1" lang="en-US" altLang="zh-CN" dirty="0"/>
              <a:t>PMI</a:t>
            </a:r>
            <a:r>
              <a:rPr kumimoji="1" lang="zh-CN" altLang="en-US" dirty="0"/>
              <a:t>的预判准确率是较高的。</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22</a:t>
            </a:fld>
            <a:endParaRPr lang="zh-CN" altLang="en-US"/>
          </a:p>
        </p:txBody>
      </p:sp>
    </p:spTree>
    <p:extLst>
      <p:ext uri="{BB962C8B-B14F-4D97-AF65-F5344CB8AC3E}">
        <p14:creationId xmlns:p14="http://schemas.microsoft.com/office/powerpoint/2010/main" val="1298003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a:t>
            </a:r>
            <a:r>
              <a:rPr kumimoji="1" lang="en-US" altLang="zh-CN" dirty="0"/>
              <a:t>PPT</a:t>
            </a:r>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23</a:t>
            </a:fld>
            <a:endParaRPr lang="zh-CN" altLang="en-US"/>
          </a:p>
        </p:txBody>
      </p:sp>
    </p:spTree>
    <p:extLst>
      <p:ext uri="{BB962C8B-B14F-4D97-AF65-F5344CB8AC3E}">
        <p14:creationId xmlns:p14="http://schemas.microsoft.com/office/powerpoint/2010/main" val="3815339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从如图所示的相关系数来看，</a:t>
            </a:r>
            <a:r>
              <a:rPr kumimoji="1" lang="en-US" altLang="zh-CN" dirty="0"/>
              <a:t>PMI</a:t>
            </a:r>
            <a:r>
              <a:rPr kumimoji="1" lang="zh-CN" altLang="en-US" dirty="0"/>
              <a:t>和营收的相关系数大都为正，有较强的相关新。但是也有部分行业相关性不高，原因可能有两点：读</a:t>
            </a:r>
            <a:r>
              <a:rPr kumimoji="1" lang="en-US" altLang="zh-CN" dirty="0"/>
              <a:t>PPT</a:t>
            </a:r>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24</a:t>
            </a:fld>
            <a:endParaRPr lang="zh-CN" altLang="en-US"/>
          </a:p>
        </p:txBody>
      </p:sp>
    </p:spTree>
    <p:extLst>
      <p:ext uri="{BB962C8B-B14F-4D97-AF65-F5344CB8AC3E}">
        <p14:creationId xmlns:p14="http://schemas.microsoft.com/office/powerpoint/2010/main" val="3592757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盈利能力和前诉基本一样，我就不再细讲了。</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25</a:t>
            </a:fld>
            <a:endParaRPr lang="zh-CN" altLang="en-US"/>
          </a:p>
        </p:txBody>
      </p:sp>
    </p:spTree>
    <p:extLst>
      <p:ext uri="{BB962C8B-B14F-4D97-AF65-F5344CB8AC3E}">
        <p14:creationId xmlns:p14="http://schemas.microsoft.com/office/powerpoint/2010/main" val="1818475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a:t>
            </a:r>
            <a:r>
              <a:rPr kumimoji="1" lang="en-US" altLang="zh-CN" dirty="0"/>
              <a:t>PPT</a:t>
            </a:r>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27</a:t>
            </a:fld>
            <a:endParaRPr lang="zh-CN" altLang="en-US"/>
          </a:p>
        </p:txBody>
      </p:sp>
    </p:spTree>
    <p:extLst>
      <p:ext uri="{BB962C8B-B14F-4D97-AF65-F5344CB8AC3E}">
        <p14:creationId xmlns:p14="http://schemas.microsoft.com/office/powerpoint/2010/main" val="241313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这一页的图示展示了烟酒饮料消费与住宿餐饮 </a:t>
            </a:r>
            <a:r>
              <a:rPr kumimoji="1" lang="en" altLang="zh-CN" dirty="0"/>
              <a:t>PMI</a:t>
            </a:r>
            <a:r>
              <a:rPr kumimoji="1" lang="zh-CN" altLang="en" dirty="0"/>
              <a:t>的</a:t>
            </a:r>
            <a:r>
              <a:rPr kumimoji="1" lang="zh-CN" altLang="en-US" dirty="0"/>
              <a:t>相关关系。</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28</a:t>
            </a:fld>
            <a:endParaRPr lang="zh-CN" altLang="en-US"/>
          </a:p>
        </p:txBody>
      </p:sp>
    </p:spTree>
    <p:extLst>
      <p:ext uri="{BB962C8B-B14F-4D97-AF65-F5344CB8AC3E}">
        <p14:creationId xmlns:p14="http://schemas.microsoft.com/office/powerpoint/2010/main" val="260409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a:t>
            </a:r>
            <a:r>
              <a:rPr kumimoji="1" lang="en-US" altLang="zh-CN" dirty="0"/>
              <a:t>PPT</a:t>
            </a:r>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29</a:t>
            </a:fld>
            <a:endParaRPr lang="zh-CN" altLang="en-US"/>
          </a:p>
        </p:txBody>
      </p:sp>
    </p:spTree>
    <p:extLst>
      <p:ext uri="{BB962C8B-B14F-4D97-AF65-F5344CB8AC3E}">
        <p14:creationId xmlns:p14="http://schemas.microsoft.com/office/powerpoint/2010/main" val="327649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PMI</a:t>
            </a:r>
            <a:r>
              <a:rPr kumimoji="1" lang="zh-CN" altLang="en-US" dirty="0"/>
              <a:t>指数是</a:t>
            </a:r>
            <a:r>
              <a:rPr kumimoji="1" lang="en-US" altLang="zh-CN" dirty="0"/>
              <a:t>purchasing</a:t>
            </a:r>
            <a:r>
              <a:rPr kumimoji="1" lang="zh-CN" altLang="en-US" dirty="0"/>
              <a:t> </a:t>
            </a:r>
            <a:r>
              <a:rPr kumimoji="1" lang="en-US" altLang="zh-CN" dirty="0"/>
              <a:t>managers’</a:t>
            </a:r>
            <a:r>
              <a:rPr kumimoji="1" lang="zh-CN" altLang="en-US" dirty="0"/>
              <a:t> </a:t>
            </a:r>
            <a:r>
              <a:rPr kumimoji="1" lang="en-US" altLang="zh-CN" dirty="0"/>
              <a:t>index</a:t>
            </a:r>
            <a:r>
              <a:rPr kumimoji="1" lang="zh-CN" altLang="en-US" dirty="0"/>
              <a:t> 的英文简写，中文名称为：采购经理人指数。其重要性主要体现在三个方面：</a:t>
            </a:r>
            <a:r>
              <a:rPr kumimoji="1" lang="en-US" altLang="zh-CN" dirty="0"/>
              <a:t>ppt</a:t>
            </a:r>
            <a:r>
              <a:rPr kumimoji="1" lang="zh-CN" altLang="en-US" dirty="0"/>
              <a:t>内容。图</a:t>
            </a:r>
            <a:r>
              <a:rPr kumimoji="1" lang="en-US" altLang="zh-CN" dirty="0"/>
              <a:t>1</a:t>
            </a:r>
            <a:r>
              <a:rPr kumimoji="1" lang="zh-CN" altLang="en-US" dirty="0"/>
              <a:t>展示了中国官方</a:t>
            </a:r>
            <a:r>
              <a:rPr kumimoji="1" lang="en-US" altLang="zh-CN" dirty="0"/>
              <a:t>PMI</a:t>
            </a:r>
            <a:r>
              <a:rPr kumimoji="1" lang="zh-CN" altLang="en-US" dirty="0"/>
              <a:t>的发展历史，可以看出对于中国的宏观经济而言，</a:t>
            </a:r>
            <a:r>
              <a:rPr kumimoji="1" lang="en-US" altLang="zh-CN" dirty="0"/>
              <a:t>PMI</a:t>
            </a:r>
            <a:r>
              <a:rPr kumimoji="1" lang="zh-CN" altLang="en-US" dirty="0"/>
              <a:t>指数还是一个比较年轻的指数，甚至是从</a:t>
            </a:r>
            <a:r>
              <a:rPr kumimoji="1" lang="en-US" altLang="zh-CN" dirty="0"/>
              <a:t>2008</a:t>
            </a:r>
            <a:r>
              <a:rPr kumimoji="1" lang="zh-CN" altLang="en-US" dirty="0"/>
              <a:t>年才开始被比较广泛地使用。</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2</a:t>
            </a:fld>
            <a:endParaRPr lang="zh-CN" altLang="en-US"/>
          </a:p>
        </p:txBody>
      </p:sp>
    </p:spTree>
    <p:extLst>
      <p:ext uri="{BB962C8B-B14F-4D97-AF65-F5344CB8AC3E}">
        <p14:creationId xmlns:p14="http://schemas.microsoft.com/office/powerpoint/2010/main" val="2764674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a:t>
            </a:r>
            <a:r>
              <a:rPr kumimoji="1" lang="en-US" altLang="zh-CN" dirty="0"/>
              <a:t>PPT</a:t>
            </a:r>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30</a:t>
            </a:fld>
            <a:endParaRPr lang="zh-CN" altLang="en-US"/>
          </a:p>
        </p:txBody>
      </p:sp>
    </p:spTree>
    <p:extLst>
      <p:ext uri="{BB962C8B-B14F-4D97-AF65-F5344CB8AC3E}">
        <p14:creationId xmlns:p14="http://schemas.microsoft.com/office/powerpoint/2010/main" val="2441543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最后，既然</a:t>
            </a:r>
            <a:r>
              <a:rPr kumimoji="1" lang="en-US" altLang="zh-CN" dirty="0"/>
              <a:t>PMI</a:t>
            </a:r>
            <a:r>
              <a:rPr kumimoji="1" lang="zh-CN" altLang="en-US" dirty="0"/>
              <a:t>由如此重要的并且有相应的微宏观基础，我们自然也就希望能够预测</a:t>
            </a:r>
            <a:r>
              <a:rPr kumimoji="1" lang="en-US" altLang="zh-CN" dirty="0"/>
              <a:t>PMI</a:t>
            </a:r>
            <a:r>
              <a:rPr kumimoji="1" lang="zh-CN" altLang="en-US" dirty="0"/>
              <a:t>指数，以帮助我们更好地做出经济决策。</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31</a:t>
            </a:fld>
            <a:endParaRPr lang="zh-CN" altLang="en-US"/>
          </a:p>
        </p:txBody>
      </p:sp>
    </p:spTree>
    <p:extLst>
      <p:ext uri="{BB962C8B-B14F-4D97-AF65-F5344CB8AC3E}">
        <p14:creationId xmlns:p14="http://schemas.microsoft.com/office/powerpoint/2010/main" val="3779871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PMI</a:t>
            </a:r>
            <a:r>
              <a:rPr lang="zh-CN" altLang="en-US" dirty="0"/>
              <a:t>的预测分为近月预测和远月预测。首先我来看近月预测的方法。读</a:t>
            </a:r>
            <a:r>
              <a:rPr lang="en-US" altLang="zh-CN" dirty="0"/>
              <a:t>PPT</a:t>
            </a:r>
            <a:r>
              <a:rPr lang="zh-CN" altLang="en-US" dirty="0"/>
              <a:t>。</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32</a:t>
            </a:fld>
            <a:endParaRPr lang="zh-CN" altLang="en-US"/>
          </a:p>
        </p:txBody>
      </p:sp>
    </p:spTree>
    <p:extLst>
      <p:ext uri="{BB962C8B-B14F-4D97-AF65-F5344CB8AC3E}">
        <p14:creationId xmlns:p14="http://schemas.microsoft.com/office/powerpoint/2010/main" val="1012399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34</a:t>
            </a:fld>
            <a:endParaRPr lang="zh-CN" altLang="en-US"/>
          </a:p>
        </p:txBody>
      </p:sp>
    </p:spTree>
    <p:extLst>
      <p:ext uri="{BB962C8B-B14F-4D97-AF65-F5344CB8AC3E}">
        <p14:creationId xmlns:p14="http://schemas.microsoft.com/office/powerpoint/2010/main" val="135007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35</a:t>
            </a:fld>
            <a:endParaRPr lang="zh-CN" altLang="en-US"/>
          </a:p>
        </p:txBody>
      </p:sp>
    </p:spTree>
    <p:extLst>
      <p:ext uri="{BB962C8B-B14F-4D97-AF65-F5344CB8AC3E}">
        <p14:creationId xmlns:p14="http://schemas.microsoft.com/office/powerpoint/2010/main" val="2010854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36</a:t>
            </a:fld>
            <a:endParaRPr lang="zh-CN" altLang="en-US"/>
          </a:p>
        </p:txBody>
      </p:sp>
    </p:spTree>
    <p:extLst>
      <p:ext uri="{BB962C8B-B14F-4D97-AF65-F5344CB8AC3E}">
        <p14:creationId xmlns:p14="http://schemas.microsoft.com/office/powerpoint/2010/main" val="3480954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37</a:t>
            </a:fld>
            <a:endParaRPr lang="zh-CN" altLang="en-US"/>
          </a:p>
        </p:txBody>
      </p:sp>
    </p:spTree>
    <p:extLst>
      <p:ext uri="{BB962C8B-B14F-4D97-AF65-F5344CB8AC3E}">
        <p14:creationId xmlns:p14="http://schemas.microsoft.com/office/powerpoint/2010/main" val="1125065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8525A2-B1AD-4065-8B54-61463063ECCB}" type="slidenum">
              <a:rPr lang="zh-CN" altLang="en-US" smtClean="0"/>
              <a:t>39</a:t>
            </a:fld>
            <a:endParaRPr lang="zh-CN" altLang="en-US"/>
          </a:p>
        </p:txBody>
      </p:sp>
    </p:spTree>
    <p:extLst>
      <p:ext uri="{BB962C8B-B14F-4D97-AF65-F5344CB8AC3E}">
        <p14:creationId xmlns:p14="http://schemas.microsoft.com/office/powerpoint/2010/main" val="3254018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在了解完了</a:t>
            </a:r>
            <a:r>
              <a:rPr lang="en-US" altLang="zh-CN" dirty="0"/>
              <a:t>PMI</a:t>
            </a:r>
            <a:r>
              <a:rPr lang="zh-CN" altLang="en-US" dirty="0"/>
              <a:t>指数是什么之后，我们同样需要了解</a:t>
            </a:r>
            <a:r>
              <a:rPr lang="en-US" altLang="zh-CN" dirty="0"/>
              <a:t>PMI</a:t>
            </a:r>
            <a:r>
              <a:rPr lang="zh-CN" altLang="en-US" dirty="0"/>
              <a:t>指数的构造原理，才有利于我们对之后的分析有更深刻的理解。首先，</a:t>
            </a:r>
            <a:r>
              <a:rPr lang="en-US" altLang="zh-CN" dirty="0"/>
              <a:t>PMI</a:t>
            </a:r>
            <a:r>
              <a:rPr lang="zh-CN" altLang="en-US" dirty="0"/>
              <a:t>指数是一个较为主观的指数，他是通过调查问卷的方式收集、汇总而成的。读</a:t>
            </a:r>
            <a:r>
              <a:rPr lang="en-US" altLang="zh-CN" dirty="0"/>
              <a:t>PPT</a:t>
            </a:r>
            <a:r>
              <a:rPr lang="zh-CN" altLang="en-US" dirty="0"/>
              <a:t>。</a:t>
            </a:r>
            <a:endParaRPr lang="en-US" altLang="zh-CN" dirty="0"/>
          </a:p>
          <a:p>
            <a:r>
              <a:rPr lang="zh-CN" altLang="en-US" dirty="0"/>
              <a:t>官方的</a:t>
            </a:r>
            <a:r>
              <a:rPr lang="en-US" altLang="zh-CN" dirty="0"/>
              <a:t>PMI</a:t>
            </a:r>
            <a:r>
              <a:rPr lang="zh-CN" altLang="en-US" dirty="0"/>
              <a:t>指数也分为制造业</a:t>
            </a:r>
            <a:r>
              <a:rPr lang="en-US" altLang="zh-CN" dirty="0"/>
              <a:t>PMI</a:t>
            </a:r>
            <a:r>
              <a:rPr lang="zh-CN" altLang="en-US" dirty="0"/>
              <a:t>和非制造业</a:t>
            </a:r>
            <a:r>
              <a:rPr lang="en-US" altLang="zh-CN" dirty="0"/>
              <a:t>PMI</a:t>
            </a:r>
            <a:r>
              <a:rPr lang="zh-CN" altLang="en-US" dirty="0"/>
              <a:t>两个大部分。</a:t>
            </a:r>
            <a:r>
              <a:rPr lang="en-US" altLang="zh-CN" dirty="0"/>
              <a:t>PPT</a:t>
            </a:r>
            <a:r>
              <a:rPr lang="zh-CN" altLang="en-US" dirty="0"/>
              <a:t>所展示的公式为制造业</a:t>
            </a:r>
            <a:r>
              <a:rPr lang="en-US" altLang="zh-CN" dirty="0"/>
              <a:t>PMI</a:t>
            </a:r>
            <a:r>
              <a:rPr lang="zh-CN" altLang="en-US" dirty="0"/>
              <a:t>指数的计算方法。</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这一页</a:t>
            </a:r>
            <a:r>
              <a:rPr kumimoji="1" lang="en-US" altLang="zh-CN" dirty="0"/>
              <a:t>PPT</a:t>
            </a:r>
            <a:r>
              <a:rPr kumimoji="1" lang="zh-CN" altLang="en-US" dirty="0"/>
              <a:t>展示了收集数据所用到的调查问卷和</a:t>
            </a:r>
            <a:r>
              <a:rPr kumimoji="1" lang="en-US" altLang="zh-CN" dirty="0"/>
              <a:t>PMI</a:t>
            </a:r>
            <a:r>
              <a:rPr kumimoji="1" lang="zh-CN" altLang="en-US" dirty="0"/>
              <a:t>分项指数构成的饼状图。我们可以发现新订单是其中权重最大的一环。</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4</a:t>
            </a:fld>
            <a:endParaRPr lang="zh-CN" altLang="en-US"/>
          </a:p>
        </p:txBody>
      </p:sp>
    </p:spTree>
    <p:extLst>
      <p:ext uri="{BB962C8B-B14F-4D97-AF65-F5344CB8AC3E}">
        <p14:creationId xmlns:p14="http://schemas.microsoft.com/office/powerpoint/2010/main" val="86705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PMI</a:t>
            </a:r>
            <a:r>
              <a:rPr kumimoji="1" lang="zh-CN" altLang="en-US" dirty="0"/>
              <a:t>指数的分项是不止于前面所提到的</a:t>
            </a:r>
            <a:r>
              <a:rPr kumimoji="1" lang="en-US" altLang="zh-CN" dirty="0"/>
              <a:t>5</a:t>
            </a:r>
            <a:r>
              <a:rPr kumimoji="1" lang="zh-CN" altLang="en-US" dirty="0"/>
              <a:t>大指标的，另有</a:t>
            </a:r>
            <a:r>
              <a:rPr kumimoji="1" lang="en-US" altLang="zh-CN" dirty="0"/>
              <a:t>8</a:t>
            </a:r>
            <a:r>
              <a:rPr kumimoji="1" lang="zh-CN" altLang="en-US" dirty="0"/>
              <a:t>大指标都会被问卷调查，这</a:t>
            </a:r>
            <a:r>
              <a:rPr kumimoji="1" lang="en-US" altLang="zh-CN" dirty="0"/>
              <a:t>13</a:t>
            </a:r>
            <a:r>
              <a:rPr kumimoji="1" lang="zh-CN" altLang="en-US" dirty="0"/>
              <a:t>项指标都是十分重要的。图中标蓝的部分为</a:t>
            </a:r>
            <a:r>
              <a:rPr kumimoji="1" lang="en-US" altLang="zh-CN" dirty="0"/>
              <a:t>5</a:t>
            </a:r>
            <a:r>
              <a:rPr kumimoji="1" lang="zh-CN" altLang="en-US" dirty="0"/>
              <a:t>大指标，没有标蓝的为其他</a:t>
            </a:r>
            <a:r>
              <a:rPr kumimoji="1" lang="en-US" altLang="zh-CN" dirty="0"/>
              <a:t>8</a:t>
            </a:r>
            <a:r>
              <a:rPr kumimoji="1" lang="zh-CN" altLang="en-US" dirty="0"/>
              <a:t>大指标。</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5</a:t>
            </a:fld>
            <a:endParaRPr lang="zh-CN" altLang="en-US"/>
          </a:p>
        </p:txBody>
      </p:sp>
    </p:spTree>
    <p:extLst>
      <p:ext uri="{BB962C8B-B14F-4D97-AF65-F5344CB8AC3E}">
        <p14:creationId xmlns:p14="http://schemas.microsoft.com/office/powerpoint/2010/main" val="1706433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正如前面提到的</a:t>
            </a:r>
            <a:r>
              <a:rPr lang="en-US" altLang="zh-CN" dirty="0"/>
              <a:t>PMI</a:t>
            </a:r>
            <a:r>
              <a:rPr lang="zh-CN" altLang="en-US" dirty="0"/>
              <a:t>包括了制造业和非制造业的</a:t>
            </a:r>
            <a:r>
              <a:rPr lang="en-US" altLang="zh-CN" dirty="0"/>
              <a:t>PMI</a:t>
            </a:r>
            <a:r>
              <a:rPr lang="zh-CN" altLang="en-US" dirty="0"/>
              <a:t>两大部分，非制造业</a:t>
            </a:r>
            <a:r>
              <a:rPr lang="en-US" altLang="zh-CN" dirty="0"/>
              <a:t>PMI</a:t>
            </a:r>
            <a:r>
              <a:rPr lang="zh-CN" altLang="en-US" dirty="0"/>
              <a:t>同样使用的是扩散指数方法，基本构造相同，但是不同的是，非制造业</a:t>
            </a:r>
            <a:r>
              <a:rPr lang="en-US" altLang="zh-CN" dirty="0"/>
              <a:t>PMI</a:t>
            </a:r>
            <a:r>
              <a:rPr lang="zh-CN" altLang="en-US" dirty="0"/>
              <a:t>没有合成指数，也就是没有前面所提到的加权平均数公式，主要通过建筑业和服务业的商务活动指数来反应非制造业的经济发展变化。最后，我们同样可以使用制造业和非制造业两大部分去加权求得一个综合</a:t>
            </a:r>
            <a:r>
              <a:rPr lang="en-US" altLang="zh-CN" dirty="0"/>
              <a:t>PMI</a:t>
            </a:r>
            <a:r>
              <a:rPr lang="zh-CN" altLang="en-US" dirty="0"/>
              <a:t>数值，权重为两个部分产业占</a:t>
            </a:r>
            <a:r>
              <a:rPr lang="en-US" altLang="zh-CN" dirty="0"/>
              <a:t>GDP</a:t>
            </a:r>
            <a:r>
              <a:rPr lang="zh-CN" altLang="en-US" dirty="0"/>
              <a:t>的比重。</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6</a:t>
            </a:fld>
            <a:endParaRPr lang="zh-CN" altLang="en-US"/>
          </a:p>
        </p:txBody>
      </p:sp>
    </p:spTree>
    <p:extLst>
      <p:ext uri="{BB962C8B-B14F-4D97-AF65-F5344CB8AC3E}">
        <p14:creationId xmlns:p14="http://schemas.microsoft.com/office/powerpoint/2010/main" val="143337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了解了</a:t>
            </a:r>
            <a:r>
              <a:rPr kumimoji="1" lang="en-US" altLang="zh-CN" dirty="0"/>
              <a:t>PMI</a:t>
            </a:r>
            <a:r>
              <a:rPr kumimoji="1" lang="zh-CN" altLang="en-US" dirty="0"/>
              <a:t>是什么和构造原理过后，我相信大家可能也发现了</a:t>
            </a:r>
            <a:r>
              <a:rPr kumimoji="1" lang="en-US" altLang="zh-CN" dirty="0"/>
              <a:t>PMI</a:t>
            </a:r>
            <a:r>
              <a:rPr kumimoji="1" lang="zh-CN" altLang="en-US" dirty="0"/>
              <a:t>统计的是环比变化而不是同比变化，他始终反映的是本月相当于上月的变化情况。所以，这个指标也就有较强的季节性，尽管官方发布的该指标已经进行了相应的处理，但是季节性的影响还是有残存，比如在</a:t>
            </a:r>
            <a:r>
              <a:rPr kumimoji="1" lang="en-US" altLang="zh-CN" dirty="0"/>
              <a:t>2</a:t>
            </a:r>
            <a:r>
              <a:rPr kumimoji="1" lang="zh-CN" altLang="en-US" dirty="0"/>
              <a:t>月的春节效应，往往出现一个较大的上升。</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7</a:t>
            </a:fld>
            <a:endParaRPr lang="zh-CN" altLang="en-US"/>
          </a:p>
        </p:txBody>
      </p:sp>
    </p:spTree>
    <p:extLst>
      <p:ext uri="{BB962C8B-B14F-4D97-AF65-F5344CB8AC3E}">
        <p14:creationId xmlns:p14="http://schemas.microsoft.com/office/powerpoint/2010/main" val="1839384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接下来我们进入第二部分，</a:t>
            </a:r>
            <a:r>
              <a:rPr kumimoji="1" lang="en-US" altLang="zh-CN" dirty="0"/>
              <a:t>PMI</a:t>
            </a:r>
            <a:r>
              <a:rPr kumimoji="1" lang="zh-CN" altLang="en-US" dirty="0"/>
              <a:t>的分析框架</a:t>
            </a:r>
          </a:p>
        </p:txBody>
      </p:sp>
      <p:sp>
        <p:nvSpPr>
          <p:cNvPr id="4" name="灯片编号占位符 3"/>
          <p:cNvSpPr>
            <a:spLocks noGrp="1"/>
          </p:cNvSpPr>
          <p:nvPr>
            <p:ph type="sldNum" sz="quarter" idx="5"/>
          </p:nvPr>
        </p:nvSpPr>
        <p:spPr/>
        <p:txBody>
          <a:bodyPr/>
          <a:lstStyle/>
          <a:p>
            <a:fld id="{D48525A2-B1AD-4065-8B54-61463063ECCB}" type="slidenum">
              <a:rPr lang="zh-CN" altLang="en-US" smtClean="0"/>
              <a:t>8</a:t>
            </a:fld>
            <a:endParaRPr lang="zh-CN" altLang="en-US"/>
          </a:p>
        </p:txBody>
      </p:sp>
    </p:spTree>
    <p:extLst>
      <p:ext uri="{BB962C8B-B14F-4D97-AF65-F5344CB8AC3E}">
        <p14:creationId xmlns:p14="http://schemas.microsoft.com/office/powerpoint/2010/main" val="423082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93000" y="1973179"/>
            <a:ext cx="7920000" cy="1729688"/>
          </a:xfrm>
          <a:solidFill>
            <a:schemeClr val="bg1"/>
          </a:solidFill>
          <a:ln>
            <a:noFill/>
            <a:miter lim="800000"/>
          </a:ln>
          <a:effectLst>
            <a:outerShdw blurRad="38100" dist="25400" dir="5400000" algn="ctr" rotWithShape="0">
              <a:srgbClr val="004E97"/>
            </a:outerShdw>
          </a:effectLst>
        </p:spPr>
        <p:txBody>
          <a:bodyPr vert="horz" wrap="square" lIns="36000" tIns="31247" rIns="36000" bIns="31247" numCol="1" rtlCol="0" anchor="ctr" anchorCtr="0" compatLnSpc="1">
            <a:noAutofit/>
          </a:bodyPr>
          <a:lstStyle>
            <a:lvl1pPr algn="ctr">
              <a:defRPr lang="zh-CN" altLang="en-US" sz="3600"/>
            </a:lvl1pPr>
          </a:lstStyle>
          <a:p>
            <a:pPr lvl="0" algn="ctr" eaLnBrk="0" fontAlgn="base" hangingPunct="0">
              <a:spcAft>
                <a:spcPct val="0"/>
              </a:spcAft>
            </a:pPr>
            <a:r>
              <a:rPr lang="zh-CN" altLang="en-US" dirty="0"/>
              <a:t>文件名</a:t>
            </a:r>
          </a:p>
        </p:txBody>
      </p:sp>
      <p:sp>
        <p:nvSpPr>
          <p:cNvPr id="3" name="矩形 2"/>
          <p:cNvSpPr/>
          <p:nvPr userDrawn="1"/>
        </p:nvSpPr>
        <p:spPr>
          <a:xfrm>
            <a:off x="0" y="0"/>
            <a:ext cx="9906000" cy="1116000"/>
          </a:xfrm>
          <a:prstGeom prst="rect">
            <a:avLst/>
          </a:prstGeom>
          <a:solidFill>
            <a:srgbClr val="004E97"/>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0800" rIns="18000" bIns="10800" numCol="1" spcCol="0" rtlCol="0" fromWordArt="0" anchor="ctr" anchorCtr="0" forceAA="0" compatLnSpc="1">
            <a:noAutofit/>
          </a:bodyPr>
          <a:lstStyle/>
          <a:p>
            <a:pPr algn="ctr"/>
            <a:endParaRPr lang="zh-CN" altLang="en-US" sz="1200">
              <a:solidFill>
                <a:srgbClr val="000000"/>
              </a:solidFill>
            </a:endParaRPr>
          </a:p>
        </p:txBody>
      </p:sp>
      <p:sp>
        <p:nvSpPr>
          <p:cNvPr id="4" name="矩形 3"/>
          <p:cNvSpPr/>
          <p:nvPr userDrawn="1"/>
        </p:nvSpPr>
        <p:spPr>
          <a:xfrm>
            <a:off x="0" y="5933636"/>
            <a:ext cx="9906000" cy="924363"/>
          </a:xfrm>
          <a:prstGeom prst="rect">
            <a:avLst/>
          </a:prstGeom>
          <a:solidFill>
            <a:srgbClr val="004E97"/>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0800" rIns="18000" bIns="10800" numCol="1" spcCol="0" rtlCol="0" fromWordArt="0" anchor="ctr" anchorCtr="0" forceAA="0" compatLnSpc="1">
            <a:noAutofit/>
          </a:bodyPr>
          <a:lstStyle/>
          <a:p>
            <a:pPr algn="ctr"/>
            <a:endParaRPr lang="zh-CN" altLang="en-US" sz="1200">
              <a:solidFill>
                <a:srgbClr val="000000"/>
              </a:solidFill>
            </a:endParaRPr>
          </a:p>
        </p:txBody>
      </p:sp>
      <p:sp>
        <p:nvSpPr>
          <p:cNvPr id="6" name="文本占位符 11"/>
          <p:cNvSpPr>
            <a:spLocks noGrp="1"/>
          </p:cNvSpPr>
          <p:nvPr>
            <p:ph type="body" sz="quarter" idx="12" hasCustomPrompt="1"/>
          </p:nvPr>
        </p:nvSpPr>
        <p:spPr>
          <a:xfrm>
            <a:off x="3873000" y="5328442"/>
            <a:ext cx="2160000" cy="360000"/>
          </a:xfrm>
          <a:prstGeom prst="rect">
            <a:avLst/>
          </a:prstGeom>
          <a:noFill/>
        </p:spPr>
        <p:txBody>
          <a:bodyPr vert="horz" lIns="91440" tIns="45720" rIns="91440" bIns="45720" rtlCol="0" anchor="t" anchorCtr="1">
            <a:noAutofit/>
          </a:bodyPr>
          <a:lstStyle>
            <a:lvl1pPr marL="0" indent="0" algn="l">
              <a:spcBef>
                <a:spcPts val="0"/>
              </a:spcBef>
              <a:buFontTx/>
              <a:buNone/>
              <a:defRPr lang="zh-CN" altLang="en-US" sz="1800" b="0" dirty="0" smtClean="0">
                <a:solidFill>
                  <a:schemeClr val="tx1"/>
                </a:solidFill>
                <a:latin typeface="黑体" panose="02010609060101010101" pitchFamily="49" charset="-122"/>
                <a:ea typeface="黑体" panose="02010609060101010101" pitchFamily="49" charset="-122"/>
              </a:defRPr>
            </a:lvl1pPr>
          </a:lstStyle>
          <a:p>
            <a:pPr lvl="0" algn="r">
              <a:spcBef>
                <a:spcPct val="20000"/>
              </a:spcBef>
              <a:buClrTx/>
              <a:buNone/>
            </a:pPr>
            <a:r>
              <a:rPr lang="en-US" altLang="zh-CN" dirty="0"/>
              <a:t>XXXX</a:t>
            </a:r>
            <a:r>
              <a:rPr lang="zh-CN" altLang="en-US" dirty="0"/>
              <a:t>年</a:t>
            </a:r>
            <a:r>
              <a:rPr lang="en-US" altLang="zh-CN" dirty="0"/>
              <a:t>XX</a:t>
            </a:r>
            <a:r>
              <a:rPr lang="zh-CN" altLang="en-US" dirty="0"/>
              <a:t>月</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小图表*1、表格*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3"/>
          <p:cNvSpPr>
            <a:spLocks noGrp="1"/>
          </p:cNvSpPr>
          <p:nvPr>
            <p:ph sz="quarter" idx="10" hasCustomPrompt="1"/>
          </p:nvPr>
        </p:nvSpPr>
        <p:spPr>
          <a:xfrm>
            <a:off x="486000" y="1080000"/>
            <a:ext cx="8928000" cy="1512000"/>
          </a:xfrm>
          <a:prstGeom prst="rect">
            <a:avLst/>
          </a:prstGeom>
          <a:noFill/>
        </p:spPr>
        <p:txBody>
          <a:bodyPr vert="horz" wrap="square" lIns="54000" tIns="72000" rIns="54000" bIns="45720" rtlCol="0">
            <a:noAutofit/>
          </a:bodyPr>
          <a:lstStyle>
            <a:lvl1pPr algn="l">
              <a:defRPr lang="zh-CN" altLang="en-US" sz="16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marL="447675" indent="0">
              <a:buNone/>
              <a:defRPr lang="zh-CN" altLang="en-US" sz="1400" smtClean="0">
                <a:latin typeface="黑体" panose="02010609060101010101" pitchFamily="49" charset="-122"/>
                <a:ea typeface="黑体" panose="02010609060101010101" pitchFamily="49" charset="-122"/>
              </a:defRPr>
            </a:lvl3pPr>
            <a:lvl4pPr>
              <a:defRPr lang="zh-CN" altLang="en-US" smtClean="0">
                <a:latin typeface="Arial" panose="020B0604020202020204" pitchFamily="34" charset="0"/>
                <a:ea typeface="楷体_GB2312" pitchFamily="49" charset="-122"/>
                <a:cs typeface="Arial" panose="020B0604020202020204" pitchFamily="34" charset="0"/>
              </a:defRPr>
            </a:lvl4pPr>
            <a:lvl5pPr>
              <a:defRPr lang="zh-CN" altLang="en-US" dirty="0">
                <a:latin typeface="Arial" panose="020B0604020202020204" pitchFamily="34" charset="0"/>
                <a:ea typeface="楷体_GB2312" pitchFamily="49" charset="-122"/>
                <a:cs typeface="Arial" panose="020B0604020202020204" pitchFamily="34" charset="0"/>
              </a:defRPr>
            </a:lvl5pPr>
          </a:lstStyle>
          <a:p>
            <a:pPr lvl="0">
              <a:buClr>
                <a:srgbClr val="C20000"/>
              </a:buClr>
            </a:pPr>
            <a:r>
              <a:rPr lang="zh-CN" altLang="en-US" dirty="0"/>
              <a:t>文字说明。黑体，</a:t>
            </a:r>
            <a:r>
              <a:rPr lang="en-US" altLang="zh-CN" dirty="0"/>
              <a:t>16</a:t>
            </a:r>
            <a:r>
              <a:rPr lang="zh-CN" altLang="en-US" dirty="0"/>
              <a:t>号字，重点加粗。</a:t>
            </a:r>
            <a:endParaRPr lang="en-US" altLang="zh-CN" dirty="0"/>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endParaRPr lang="zh-CN" altLang="en-US" dirty="0"/>
          </a:p>
        </p:txBody>
      </p:sp>
      <p:sp>
        <p:nvSpPr>
          <p:cNvPr id="10" name="内容占位符 3"/>
          <p:cNvSpPr>
            <a:spLocks noGrp="1"/>
          </p:cNvSpPr>
          <p:nvPr>
            <p:ph sz="quarter" idx="45" hasCustomPrompt="1"/>
          </p:nvPr>
        </p:nvSpPr>
        <p:spPr>
          <a:xfrm>
            <a:off x="486000" y="3240000"/>
            <a:ext cx="4320000" cy="2880000"/>
          </a:xfrm>
          <a:prstGeom prst="rect">
            <a:avLst/>
          </a:prstGeom>
          <a:noFill/>
        </p:spPr>
        <p:txBody>
          <a:bodyPr vert="horz" wrap="square" lIns="54000" tIns="72000" rIns="54000" bIns="45720" rtlCol="0">
            <a:noAutofit/>
          </a:bodyPr>
          <a:lstStyle>
            <a:lvl1pPr marL="0" indent="0" algn="l">
              <a:buFontTx/>
              <a:buNone/>
              <a:defRPr lang="zh-CN" altLang="en-US" sz="14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marL="447675" indent="0">
              <a:buNone/>
              <a:defRPr lang="zh-CN" altLang="en-US" sz="1400" smtClean="0">
                <a:latin typeface="黑体" panose="02010609060101010101" pitchFamily="49" charset="-122"/>
                <a:ea typeface="黑体" panose="02010609060101010101" pitchFamily="49" charset="-122"/>
              </a:defRPr>
            </a:lvl3pPr>
            <a:lvl4pPr>
              <a:defRPr lang="zh-CN" altLang="en-US" smtClean="0">
                <a:latin typeface="黑体" panose="02010609060101010101" pitchFamily="49" charset="-122"/>
                <a:ea typeface="黑体" panose="02010609060101010101" pitchFamily="49" charset="-122"/>
                <a:cs typeface="Arial" panose="020B0604020202020204" pitchFamily="34" charset="0"/>
              </a:defRPr>
            </a:lvl4pPr>
            <a:lvl5pPr>
              <a:defRPr lang="zh-CN" altLang="en-US" dirty="0">
                <a:latin typeface="黑体" panose="02010609060101010101" pitchFamily="49" charset="-122"/>
                <a:ea typeface="黑体" panose="02010609060101010101" pitchFamily="49" charset="-122"/>
                <a:cs typeface="Arial" panose="020B0604020202020204" pitchFamily="34" charset="0"/>
              </a:defRPr>
            </a:lvl5pPr>
          </a:lstStyle>
          <a:p>
            <a:pPr lvl="0">
              <a:buClr>
                <a:srgbClr val="C20000"/>
              </a:buClr>
            </a:pPr>
            <a:r>
              <a:rPr lang="zh-CN" altLang="en-US" dirty="0"/>
              <a:t>图形不带标题（</a:t>
            </a:r>
            <a:r>
              <a:rPr lang="en-US" altLang="zh-CN" dirty="0"/>
              <a:t>PPT</a:t>
            </a:r>
            <a:r>
              <a:rPr lang="zh-CN" altLang="en-US" dirty="0"/>
              <a:t>已有）</a:t>
            </a:r>
            <a:endParaRPr lang="en-US" altLang="zh-CN" dirty="0"/>
          </a:p>
          <a:p>
            <a:pPr lvl="0">
              <a:buClr>
                <a:srgbClr val="C20000"/>
              </a:buClr>
            </a:pPr>
            <a:r>
              <a:rPr lang="zh-CN" altLang="en-US" dirty="0"/>
              <a:t>图例中不带单位（</a:t>
            </a:r>
            <a:r>
              <a:rPr lang="en-US" altLang="zh-CN" dirty="0"/>
              <a:t>PPT</a:t>
            </a:r>
            <a:r>
              <a:rPr lang="zh-CN" altLang="en-US" dirty="0"/>
              <a:t>已有）</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图例统一放在底部、图例位置中间</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设置主轴主要水平网格线（色号</a:t>
            </a:r>
            <a:r>
              <a:rPr lang="en-US" altLang="zh-CN" dirty="0"/>
              <a:t>221/221/221</a:t>
            </a:r>
            <a:r>
              <a:rPr lang="zh-CN" altLang="en-US" dirty="0"/>
              <a:t>）</a:t>
            </a:r>
            <a:endParaRPr lang="en-US" altLang="zh-CN" dirty="0"/>
          </a:p>
          <a:p>
            <a:r>
              <a:rPr lang="zh-CN" altLang="en-US" dirty="0"/>
              <a:t>图形中折线宽度</a:t>
            </a:r>
            <a:r>
              <a:rPr lang="en-US" altLang="zh-CN" dirty="0"/>
              <a:t>2.25</a:t>
            </a:r>
            <a:r>
              <a:rPr lang="zh-CN" altLang="en-US" dirty="0"/>
              <a:t>磅</a:t>
            </a:r>
            <a:endParaRPr lang="en-US" altLang="zh-CN" dirty="0"/>
          </a:p>
          <a:p>
            <a:r>
              <a:rPr lang="zh-CN" altLang="en-US" dirty="0"/>
              <a:t>图形中字体大小</a:t>
            </a:r>
            <a:r>
              <a:rPr lang="en-US" altLang="zh-CN" dirty="0"/>
              <a:t>8</a:t>
            </a:r>
            <a:r>
              <a:rPr lang="zh-CN" altLang="en-US" dirty="0"/>
              <a:t>、字号</a:t>
            </a:r>
            <a:r>
              <a:rPr lang="en-US" altLang="zh-CN" dirty="0"/>
              <a:t>Calibri (</a:t>
            </a:r>
            <a:r>
              <a:rPr lang="zh-CN" altLang="en-US" dirty="0"/>
              <a:t>正文</a:t>
            </a:r>
            <a:r>
              <a:rPr lang="en-US" altLang="zh-CN" dirty="0"/>
              <a:t>)</a:t>
            </a:r>
          </a:p>
          <a:p>
            <a:r>
              <a:rPr lang="zh-CN" altLang="en-US" dirty="0"/>
              <a:t>横纵坐标单位小数点统一（</a:t>
            </a:r>
            <a:r>
              <a:rPr lang="en-US" altLang="zh-CN" dirty="0"/>
              <a:t>0 </a:t>
            </a:r>
            <a:r>
              <a:rPr lang="zh-CN" altLang="en-US" dirty="0"/>
              <a:t>或 </a:t>
            </a:r>
            <a:r>
              <a:rPr lang="en-US" altLang="zh-CN" dirty="0"/>
              <a:t>2 </a:t>
            </a:r>
            <a:r>
              <a:rPr lang="zh-CN" altLang="en-US" dirty="0"/>
              <a:t>位）</a:t>
            </a:r>
            <a:endParaRPr lang="en-US" altLang="zh-CN" dirty="0"/>
          </a:p>
          <a:p>
            <a:pPr lvl="0">
              <a:buClr>
                <a:srgbClr val="C20000"/>
              </a:buClr>
            </a:pPr>
            <a:endParaRPr lang="zh-CN" altLang="en-US" dirty="0"/>
          </a:p>
        </p:txBody>
      </p:sp>
      <p:sp>
        <p:nvSpPr>
          <p:cNvPr id="11" name="文本占位符 11"/>
          <p:cNvSpPr>
            <a:spLocks noGrp="1"/>
          </p:cNvSpPr>
          <p:nvPr>
            <p:ph type="body" sz="quarter" idx="14" hasCustomPrompt="1"/>
          </p:nvPr>
        </p:nvSpPr>
        <p:spPr>
          <a:xfrm>
            <a:off x="486000" y="2700000"/>
            <a:ext cx="4320000" cy="288000"/>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a:defRPr lang="zh-CN" altLang="en-US" sz="1400" b="1" dirty="0">
                <a:solidFill>
                  <a:srgbClr val="004E97"/>
                </a:solidFill>
              </a:defRPr>
            </a:lvl1pPr>
          </a:lstStyle>
          <a:p>
            <a:pPr marL="0" marR="0" lvl="0" indent="0" fontAlgn="auto">
              <a:lnSpc>
                <a:spcPct val="100000"/>
              </a:lnSpc>
              <a:spcAft>
                <a:spcPts val="0"/>
              </a:spcAft>
              <a:buFontTx/>
              <a:buNone/>
            </a:pPr>
            <a:r>
              <a:rPr lang="zh-CN" altLang="en-US" dirty="0"/>
              <a:t>图表标题（结论性）</a:t>
            </a:r>
          </a:p>
        </p:txBody>
      </p:sp>
      <p:sp>
        <p:nvSpPr>
          <p:cNvPr id="7" name="内容占位符 3"/>
          <p:cNvSpPr>
            <a:spLocks noGrp="1"/>
          </p:cNvSpPr>
          <p:nvPr>
            <p:ph sz="quarter" idx="47" hasCustomPrompt="1"/>
          </p:nvPr>
        </p:nvSpPr>
        <p:spPr>
          <a:xfrm>
            <a:off x="5094406" y="3060000"/>
            <a:ext cx="4320000" cy="3060000"/>
          </a:xfrm>
          <a:prstGeom prst="rect">
            <a:avLst/>
          </a:prstGeom>
          <a:noFill/>
        </p:spPr>
        <p:txBody>
          <a:bodyPr vert="horz" wrap="square" lIns="54000" tIns="72000" rIns="54000" bIns="45720" rtlCol="0">
            <a:noAutofit/>
          </a:bodyPr>
          <a:lstStyle>
            <a:lvl1pPr marL="0" indent="0" algn="l">
              <a:buFontTx/>
              <a:buNone/>
              <a:defRPr lang="zh-CN" altLang="en-US" sz="14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a:defRPr lang="zh-CN" altLang="en-US" sz="1400" smtClean="0">
                <a:latin typeface="黑体" panose="02010609060101010101" pitchFamily="49" charset="-122"/>
                <a:ea typeface="黑体" panose="02010609060101010101" pitchFamily="49" charset="-122"/>
              </a:defRPr>
            </a:lvl3pPr>
            <a:lvl4pPr>
              <a:defRPr lang="zh-CN" altLang="en-US" smtClean="0">
                <a:latin typeface="黑体" panose="02010609060101010101" pitchFamily="49" charset="-122"/>
                <a:ea typeface="黑体" panose="02010609060101010101" pitchFamily="49" charset="-122"/>
                <a:cs typeface="Arial" panose="020B0604020202020204" pitchFamily="34" charset="0"/>
              </a:defRPr>
            </a:lvl4pPr>
            <a:lvl5pPr>
              <a:defRPr lang="zh-CN" altLang="en-US" dirty="0">
                <a:latin typeface="黑体" panose="02010609060101010101" pitchFamily="49" charset="-122"/>
                <a:ea typeface="黑体" panose="02010609060101010101" pitchFamily="49" charset="-122"/>
                <a:cs typeface="Arial" panose="020B0604020202020204" pitchFamily="34" charset="0"/>
              </a:defRPr>
            </a:lvl5pPr>
          </a:lstStyle>
          <a:p>
            <a:pPr lvl="0">
              <a:buClr>
                <a:srgbClr val="C20000"/>
              </a:buClr>
            </a:pPr>
            <a:r>
              <a:rPr lang="zh-CN" altLang="en-US" dirty="0"/>
              <a:t>图形不带标题（</a:t>
            </a:r>
            <a:r>
              <a:rPr lang="en-US" altLang="zh-CN" dirty="0"/>
              <a:t>PPT</a:t>
            </a:r>
            <a:r>
              <a:rPr lang="zh-CN" altLang="en-US" dirty="0"/>
              <a:t>已有）</a:t>
            </a:r>
            <a:endParaRPr lang="en-US" altLang="zh-CN" dirty="0"/>
          </a:p>
          <a:p>
            <a:pPr lvl="0">
              <a:buClr>
                <a:srgbClr val="C20000"/>
              </a:buClr>
            </a:pPr>
            <a:r>
              <a:rPr lang="zh-CN" altLang="en-US" dirty="0"/>
              <a:t>图例中不带单位（</a:t>
            </a:r>
            <a:r>
              <a:rPr lang="en-US" altLang="zh-CN" dirty="0"/>
              <a:t>PPT</a:t>
            </a:r>
            <a:r>
              <a:rPr lang="zh-CN" altLang="en-US" dirty="0"/>
              <a:t>已有）</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图例统一放在底部、图例位置中间</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设置主轴主要水平网格线（色号</a:t>
            </a:r>
            <a:r>
              <a:rPr lang="en-US" altLang="zh-CN" dirty="0"/>
              <a:t>221/221/221</a:t>
            </a:r>
            <a:r>
              <a:rPr lang="zh-CN" altLang="en-US" dirty="0"/>
              <a:t>）</a:t>
            </a:r>
            <a:endParaRPr lang="en-US" altLang="zh-CN" dirty="0"/>
          </a:p>
          <a:p>
            <a:r>
              <a:rPr lang="zh-CN" altLang="en-US" dirty="0"/>
              <a:t>图形中折线宽度</a:t>
            </a:r>
            <a:r>
              <a:rPr lang="en-US" altLang="zh-CN" dirty="0"/>
              <a:t>2.25</a:t>
            </a:r>
            <a:r>
              <a:rPr lang="zh-CN" altLang="en-US" dirty="0"/>
              <a:t>磅</a:t>
            </a:r>
            <a:endParaRPr lang="en-US" altLang="zh-CN" dirty="0"/>
          </a:p>
          <a:p>
            <a:r>
              <a:rPr lang="zh-CN" altLang="en-US" dirty="0"/>
              <a:t>图形中字体大小</a:t>
            </a:r>
            <a:r>
              <a:rPr lang="en-US" altLang="zh-CN" dirty="0"/>
              <a:t>8</a:t>
            </a:r>
            <a:r>
              <a:rPr lang="zh-CN" altLang="en-US" dirty="0"/>
              <a:t>、字号</a:t>
            </a:r>
            <a:r>
              <a:rPr lang="en-US" altLang="zh-CN" dirty="0"/>
              <a:t>Calibri (</a:t>
            </a:r>
            <a:r>
              <a:rPr lang="zh-CN" altLang="en-US" dirty="0"/>
              <a:t>正文</a:t>
            </a:r>
            <a:r>
              <a:rPr lang="en-US" altLang="zh-CN" dirty="0"/>
              <a:t>)</a:t>
            </a:r>
          </a:p>
          <a:p>
            <a:r>
              <a:rPr lang="zh-CN" altLang="en-US" dirty="0"/>
              <a:t>横纵坐标单位小数点统一（</a:t>
            </a:r>
            <a:r>
              <a:rPr lang="en-US" altLang="zh-CN" dirty="0"/>
              <a:t>0 </a:t>
            </a:r>
            <a:r>
              <a:rPr lang="zh-CN" altLang="en-US" dirty="0"/>
              <a:t>或 </a:t>
            </a:r>
            <a:r>
              <a:rPr lang="en-US" altLang="zh-CN" dirty="0"/>
              <a:t>2 </a:t>
            </a:r>
            <a:r>
              <a:rPr lang="zh-CN" altLang="en-US" dirty="0"/>
              <a:t>位）</a:t>
            </a:r>
            <a:endParaRPr lang="en-US" altLang="zh-CN" dirty="0"/>
          </a:p>
          <a:p>
            <a:pPr lvl="0">
              <a:buClr>
                <a:srgbClr val="C20000"/>
              </a:buClr>
            </a:pPr>
            <a:endParaRPr lang="zh-CN" altLang="en-US" dirty="0"/>
          </a:p>
        </p:txBody>
      </p:sp>
      <p:sp>
        <p:nvSpPr>
          <p:cNvPr id="8" name="文本占位符 11"/>
          <p:cNvSpPr>
            <a:spLocks noGrp="1"/>
          </p:cNvSpPr>
          <p:nvPr>
            <p:ph type="body" sz="quarter" idx="48" hasCustomPrompt="1"/>
          </p:nvPr>
        </p:nvSpPr>
        <p:spPr>
          <a:xfrm>
            <a:off x="5094407" y="2700000"/>
            <a:ext cx="4320000" cy="288000"/>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a:buFontTx/>
              <a:buNone/>
              <a:defRPr lang="zh-CN" altLang="en-US" sz="1400" b="1" dirty="0" smtClean="0">
                <a:solidFill>
                  <a:srgbClr val="004E97"/>
                </a:solidFill>
              </a:defRPr>
            </a:lvl1pPr>
          </a:lstStyle>
          <a:p>
            <a:pPr marL="0" marR="0" lvl="0" indent="0" algn="l" defTabSz="914400" rtl="0" eaLnBrk="1" fontAlgn="auto" latinLnBrk="0" hangingPunct="1">
              <a:lnSpc>
                <a:spcPct val="100000"/>
              </a:lnSpc>
              <a:spcBef>
                <a:spcPts val="300"/>
              </a:spcBef>
              <a:spcAft>
                <a:spcPts val="0"/>
              </a:spcAft>
              <a:buClr>
                <a:srgbClr val="C00000"/>
              </a:buClr>
              <a:buSzPct val="80000"/>
              <a:buFontTx/>
              <a:buNone/>
              <a:defRPr/>
            </a:pPr>
            <a:r>
              <a:rPr lang="zh-CN" altLang="en-US" dirty="0"/>
              <a:t>表格标题（结论性）</a:t>
            </a:r>
          </a:p>
        </p:txBody>
      </p:sp>
      <p:sp>
        <p:nvSpPr>
          <p:cNvPr id="13" name="文本占位符 4"/>
          <p:cNvSpPr>
            <a:spLocks noGrp="1"/>
          </p:cNvSpPr>
          <p:nvPr>
            <p:ph type="body" sz="quarter" idx="49" hasCustomPrompt="1"/>
          </p:nvPr>
        </p:nvSpPr>
        <p:spPr>
          <a:xfrm>
            <a:off x="486000" y="3060000"/>
            <a:ext cx="1620000" cy="144000"/>
          </a:xfrm>
          <a:prstGeom prst="rect">
            <a:avLst/>
          </a:prstGeom>
        </p:spPr>
        <p:txBody>
          <a:bodyPr/>
          <a:lstStyle>
            <a:lvl1pPr marL="0" indent="0" algn="l">
              <a:buNone/>
              <a:defRPr sz="950"/>
            </a:lvl1pPr>
          </a:lstStyle>
          <a:p>
            <a:pPr lvl="0"/>
            <a:r>
              <a:rPr lang="zh-CN" altLang="en-US" dirty="0"/>
              <a:t>单位：</a:t>
            </a:r>
          </a:p>
        </p:txBody>
      </p:sp>
      <p:sp>
        <p:nvSpPr>
          <p:cNvPr id="14" name="文本占位符 4"/>
          <p:cNvSpPr>
            <a:spLocks noGrp="1"/>
          </p:cNvSpPr>
          <p:nvPr>
            <p:ph type="body" sz="quarter" idx="52" hasCustomPrompt="1"/>
          </p:nvPr>
        </p:nvSpPr>
        <p:spPr>
          <a:xfrm>
            <a:off x="3183926" y="3060000"/>
            <a:ext cx="1620000" cy="144000"/>
          </a:xfrm>
          <a:prstGeom prst="rect">
            <a:avLst/>
          </a:prstGeom>
        </p:spPr>
        <p:txBody>
          <a:bodyPr/>
          <a:lstStyle>
            <a:lvl1pPr marL="0" indent="0" algn="r">
              <a:buNone/>
              <a:defRPr sz="950"/>
            </a:lvl1pPr>
          </a:lstStyle>
          <a:p>
            <a:pPr lvl="0"/>
            <a:r>
              <a:rPr lang="zh-CN" altLang="en-US" dirty="0"/>
              <a:t>单位：</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小表格*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3"/>
          <p:cNvSpPr>
            <a:spLocks noGrp="1"/>
          </p:cNvSpPr>
          <p:nvPr>
            <p:ph sz="quarter" idx="10" hasCustomPrompt="1"/>
          </p:nvPr>
        </p:nvSpPr>
        <p:spPr>
          <a:xfrm>
            <a:off x="486000" y="1080000"/>
            <a:ext cx="8928000" cy="1512000"/>
          </a:xfrm>
          <a:prstGeom prst="rect">
            <a:avLst/>
          </a:prstGeom>
          <a:noFill/>
        </p:spPr>
        <p:txBody>
          <a:bodyPr vert="horz" wrap="square" lIns="54000" tIns="72000" rIns="54000" bIns="45720" rtlCol="0">
            <a:noAutofit/>
          </a:bodyPr>
          <a:lstStyle>
            <a:lvl1pPr algn="l">
              <a:defRPr lang="zh-CN" altLang="en-US" sz="16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marL="447675" indent="0">
              <a:buNone/>
              <a:defRPr lang="zh-CN" altLang="en-US" sz="1400" smtClean="0">
                <a:latin typeface="黑体" panose="02010609060101010101" pitchFamily="49" charset="-122"/>
                <a:ea typeface="黑体" panose="02010609060101010101" pitchFamily="49" charset="-122"/>
              </a:defRPr>
            </a:lvl3pPr>
            <a:lvl4pPr>
              <a:defRPr lang="zh-CN" altLang="en-US" smtClean="0">
                <a:latin typeface="Arial" panose="020B0604020202020204" pitchFamily="34" charset="0"/>
                <a:ea typeface="楷体_GB2312" pitchFamily="49" charset="-122"/>
                <a:cs typeface="Arial" panose="020B0604020202020204" pitchFamily="34" charset="0"/>
              </a:defRPr>
            </a:lvl4pPr>
            <a:lvl5pPr>
              <a:defRPr lang="zh-CN" altLang="en-US" dirty="0">
                <a:latin typeface="Arial" panose="020B0604020202020204" pitchFamily="34" charset="0"/>
                <a:ea typeface="楷体_GB2312" pitchFamily="49" charset="-122"/>
                <a:cs typeface="Arial" panose="020B0604020202020204" pitchFamily="34" charset="0"/>
              </a:defRPr>
            </a:lvl5pPr>
          </a:lstStyle>
          <a:p>
            <a:pPr lvl="0">
              <a:buClr>
                <a:srgbClr val="C20000"/>
              </a:buClr>
            </a:pPr>
            <a:r>
              <a:rPr lang="zh-CN" altLang="en-US" dirty="0"/>
              <a:t>文字说明。黑体，</a:t>
            </a:r>
            <a:r>
              <a:rPr lang="en-US" altLang="zh-CN" dirty="0"/>
              <a:t>16</a:t>
            </a:r>
            <a:r>
              <a:rPr lang="zh-CN" altLang="en-US" dirty="0"/>
              <a:t>号字，重点加粗。</a:t>
            </a:r>
            <a:endParaRPr lang="en-US" altLang="zh-CN" dirty="0"/>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endParaRPr lang="zh-CN" altLang="en-US" dirty="0"/>
          </a:p>
        </p:txBody>
      </p:sp>
      <p:sp>
        <p:nvSpPr>
          <p:cNvPr id="10" name="内容占位符 3"/>
          <p:cNvSpPr>
            <a:spLocks noGrp="1"/>
          </p:cNvSpPr>
          <p:nvPr>
            <p:ph sz="quarter" idx="45" hasCustomPrompt="1"/>
          </p:nvPr>
        </p:nvSpPr>
        <p:spPr>
          <a:xfrm>
            <a:off x="486000" y="3060000"/>
            <a:ext cx="4320000" cy="3060000"/>
          </a:xfrm>
          <a:prstGeom prst="rect">
            <a:avLst/>
          </a:prstGeom>
          <a:noFill/>
        </p:spPr>
        <p:txBody>
          <a:bodyPr vert="horz" wrap="square" lIns="54000" tIns="72000" rIns="54000" bIns="45720" rtlCol="0">
            <a:noAutofit/>
          </a:bodyPr>
          <a:lstStyle>
            <a:lvl1pPr marL="0" indent="0" algn="l">
              <a:buFontTx/>
              <a:buNone/>
              <a:defRPr lang="zh-CN" altLang="en-US" sz="14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marL="447675" indent="0">
              <a:buNone/>
              <a:defRPr lang="zh-CN" altLang="en-US" sz="1400" smtClean="0">
                <a:latin typeface="黑体" panose="02010609060101010101" pitchFamily="49" charset="-122"/>
                <a:ea typeface="黑体" panose="02010609060101010101" pitchFamily="49" charset="-122"/>
              </a:defRPr>
            </a:lvl3pPr>
            <a:lvl4pPr>
              <a:defRPr lang="zh-CN" altLang="en-US" smtClean="0">
                <a:latin typeface="黑体" panose="02010609060101010101" pitchFamily="49" charset="-122"/>
                <a:ea typeface="黑体" panose="02010609060101010101" pitchFamily="49" charset="-122"/>
                <a:cs typeface="Arial" panose="020B0604020202020204" pitchFamily="34" charset="0"/>
              </a:defRPr>
            </a:lvl4pPr>
            <a:lvl5pPr>
              <a:defRPr lang="zh-CN" altLang="en-US" dirty="0">
                <a:latin typeface="黑体" panose="02010609060101010101" pitchFamily="49" charset="-122"/>
                <a:ea typeface="黑体" panose="02010609060101010101" pitchFamily="49" charset="-122"/>
                <a:cs typeface="Arial" panose="020B0604020202020204" pitchFamily="34" charset="0"/>
              </a:defRPr>
            </a:lvl5pPr>
          </a:lstStyle>
          <a:p>
            <a:pPr lvl="0">
              <a:buClr>
                <a:srgbClr val="C20000"/>
              </a:buClr>
            </a:pPr>
            <a:r>
              <a:rPr lang="zh-CN" altLang="en-US" dirty="0"/>
              <a:t>图形不带标题（</a:t>
            </a:r>
            <a:r>
              <a:rPr lang="en-US" altLang="zh-CN" dirty="0"/>
              <a:t>PPT</a:t>
            </a:r>
            <a:r>
              <a:rPr lang="zh-CN" altLang="en-US" dirty="0"/>
              <a:t>已有）</a:t>
            </a:r>
            <a:endParaRPr lang="en-US" altLang="zh-CN" dirty="0"/>
          </a:p>
          <a:p>
            <a:pPr lvl="0">
              <a:buClr>
                <a:srgbClr val="C20000"/>
              </a:buClr>
            </a:pPr>
            <a:r>
              <a:rPr lang="zh-CN" altLang="en-US" dirty="0"/>
              <a:t>图例中不带单位（</a:t>
            </a:r>
            <a:r>
              <a:rPr lang="en-US" altLang="zh-CN" dirty="0"/>
              <a:t>PPT</a:t>
            </a:r>
            <a:r>
              <a:rPr lang="zh-CN" altLang="en-US" dirty="0"/>
              <a:t>已有）</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图例统一放在底部、图例位置中间</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设置主轴主要水平网格线（色号</a:t>
            </a:r>
            <a:r>
              <a:rPr lang="en-US" altLang="zh-CN" dirty="0"/>
              <a:t>221/221/221</a:t>
            </a:r>
            <a:r>
              <a:rPr lang="zh-CN" altLang="en-US" dirty="0"/>
              <a:t>）</a:t>
            </a:r>
            <a:endParaRPr lang="en-US" altLang="zh-CN" dirty="0"/>
          </a:p>
          <a:p>
            <a:r>
              <a:rPr lang="zh-CN" altLang="en-US" dirty="0"/>
              <a:t>图形中折线宽度</a:t>
            </a:r>
            <a:r>
              <a:rPr lang="en-US" altLang="zh-CN" dirty="0"/>
              <a:t>2.25</a:t>
            </a:r>
            <a:r>
              <a:rPr lang="zh-CN" altLang="en-US" dirty="0"/>
              <a:t>磅</a:t>
            </a:r>
            <a:endParaRPr lang="en-US" altLang="zh-CN" dirty="0"/>
          </a:p>
          <a:p>
            <a:r>
              <a:rPr lang="zh-CN" altLang="en-US" dirty="0"/>
              <a:t>图形中字体大小</a:t>
            </a:r>
            <a:r>
              <a:rPr lang="en-US" altLang="zh-CN" dirty="0"/>
              <a:t>8</a:t>
            </a:r>
            <a:r>
              <a:rPr lang="zh-CN" altLang="en-US" dirty="0"/>
              <a:t>、字号</a:t>
            </a:r>
            <a:r>
              <a:rPr lang="en-US" altLang="zh-CN" dirty="0"/>
              <a:t>Calibri (</a:t>
            </a:r>
            <a:r>
              <a:rPr lang="zh-CN" altLang="en-US" dirty="0"/>
              <a:t>正文</a:t>
            </a:r>
            <a:r>
              <a:rPr lang="en-US" altLang="zh-CN" dirty="0"/>
              <a:t>)</a:t>
            </a:r>
          </a:p>
          <a:p>
            <a:r>
              <a:rPr lang="zh-CN" altLang="en-US" dirty="0"/>
              <a:t>横纵坐标单位小数点统一（</a:t>
            </a:r>
            <a:r>
              <a:rPr lang="en-US" altLang="zh-CN" dirty="0"/>
              <a:t>0 </a:t>
            </a:r>
            <a:r>
              <a:rPr lang="zh-CN" altLang="en-US" dirty="0"/>
              <a:t>或 </a:t>
            </a:r>
            <a:r>
              <a:rPr lang="en-US" altLang="zh-CN" dirty="0"/>
              <a:t>2 </a:t>
            </a:r>
            <a:r>
              <a:rPr lang="zh-CN" altLang="en-US" dirty="0"/>
              <a:t>位）</a:t>
            </a:r>
            <a:endParaRPr lang="en-US" altLang="zh-CN" dirty="0"/>
          </a:p>
          <a:p>
            <a:pPr lvl="0">
              <a:buClr>
                <a:srgbClr val="C20000"/>
              </a:buClr>
            </a:pPr>
            <a:endParaRPr lang="zh-CN" altLang="en-US" dirty="0"/>
          </a:p>
        </p:txBody>
      </p:sp>
      <p:sp>
        <p:nvSpPr>
          <p:cNvPr id="11" name="文本占位符 11"/>
          <p:cNvSpPr>
            <a:spLocks noGrp="1"/>
          </p:cNvSpPr>
          <p:nvPr>
            <p:ph type="body" sz="quarter" idx="14" hasCustomPrompt="1"/>
          </p:nvPr>
        </p:nvSpPr>
        <p:spPr>
          <a:xfrm>
            <a:off x="486000" y="2700000"/>
            <a:ext cx="4320000" cy="288000"/>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a:defRPr lang="zh-CN" altLang="en-US" sz="1400" b="1" dirty="0">
                <a:solidFill>
                  <a:srgbClr val="004E97"/>
                </a:solidFill>
              </a:defRPr>
            </a:lvl1pPr>
          </a:lstStyle>
          <a:p>
            <a:pPr marL="0" marR="0" lvl="0" indent="0" fontAlgn="auto">
              <a:lnSpc>
                <a:spcPct val="100000"/>
              </a:lnSpc>
              <a:spcAft>
                <a:spcPts val="0"/>
              </a:spcAft>
              <a:buFontTx/>
              <a:buNone/>
            </a:pPr>
            <a:r>
              <a:rPr lang="zh-CN" altLang="en-US" dirty="0"/>
              <a:t>表格标题（结论性）</a:t>
            </a:r>
          </a:p>
        </p:txBody>
      </p:sp>
      <p:sp>
        <p:nvSpPr>
          <p:cNvPr id="7" name="内容占位符 3"/>
          <p:cNvSpPr>
            <a:spLocks noGrp="1"/>
          </p:cNvSpPr>
          <p:nvPr>
            <p:ph sz="quarter" idx="47" hasCustomPrompt="1"/>
          </p:nvPr>
        </p:nvSpPr>
        <p:spPr>
          <a:xfrm>
            <a:off x="5094406" y="3060000"/>
            <a:ext cx="4320000" cy="3060000"/>
          </a:xfrm>
          <a:prstGeom prst="rect">
            <a:avLst/>
          </a:prstGeom>
          <a:noFill/>
        </p:spPr>
        <p:txBody>
          <a:bodyPr vert="horz" wrap="square" lIns="54000" tIns="72000" rIns="54000" bIns="45720" rtlCol="0">
            <a:noAutofit/>
          </a:bodyPr>
          <a:lstStyle>
            <a:lvl1pPr marL="0" indent="0" algn="l">
              <a:buFontTx/>
              <a:buNone/>
              <a:defRPr lang="zh-CN" altLang="en-US" sz="14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a:defRPr lang="zh-CN" altLang="en-US" sz="1400" smtClean="0">
                <a:latin typeface="黑体" panose="02010609060101010101" pitchFamily="49" charset="-122"/>
                <a:ea typeface="黑体" panose="02010609060101010101" pitchFamily="49" charset="-122"/>
              </a:defRPr>
            </a:lvl3pPr>
            <a:lvl4pPr>
              <a:defRPr lang="zh-CN" altLang="en-US" smtClean="0">
                <a:latin typeface="黑体" panose="02010609060101010101" pitchFamily="49" charset="-122"/>
                <a:ea typeface="黑体" panose="02010609060101010101" pitchFamily="49" charset="-122"/>
                <a:cs typeface="Arial" panose="020B0604020202020204" pitchFamily="34" charset="0"/>
              </a:defRPr>
            </a:lvl4pPr>
            <a:lvl5pPr>
              <a:defRPr lang="zh-CN" altLang="en-US" dirty="0">
                <a:latin typeface="黑体" panose="02010609060101010101" pitchFamily="49" charset="-122"/>
                <a:ea typeface="黑体" panose="02010609060101010101" pitchFamily="49" charset="-122"/>
                <a:cs typeface="Arial" panose="020B0604020202020204" pitchFamily="34" charset="0"/>
              </a:defRPr>
            </a:lvl5pPr>
          </a:lstStyle>
          <a:p>
            <a:pPr lvl="0">
              <a:buClr>
                <a:srgbClr val="C20000"/>
              </a:buClr>
            </a:pPr>
            <a:r>
              <a:rPr lang="zh-CN" altLang="en-US" dirty="0"/>
              <a:t>图形不带标题（</a:t>
            </a:r>
            <a:r>
              <a:rPr lang="en-US" altLang="zh-CN" dirty="0"/>
              <a:t>PPT</a:t>
            </a:r>
            <a:r>
              <a:rPr lang="zh-CN" altLang="en-US" dirty="0"/>
              <a:t>已有）</a:t>
            </a:r>
            <a:endParaRPr lang="en-US" altLang="zh-CN" dirty="0"/>
          </a:p>
          <a:p>
            <a:pPr lvl="0">
              <a:buClr>
                <a:srgbClr val="C20000"/>
              </a:buClr>
            </a:pPr>
            <a:r>
              <a:rPr lang="zh-CN" altLang="en-US" dirty="0"/>
              <a:t>图例中不带单位（</a:t>
            </a:r>
            <a:r>
              <a:rPr lang="en-US" altLang="zh-CN" dirty="0"/>
              <a:t>PPT</a:t>
            </a:r>
            <a:r>
              <a:rPr lang="zh-CN" altLang="en-US" dirty="0"/>
              <a:t>已有）</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图例统一放在底部、图例位置中间</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设置主轴主要水平网格线（色号</a:t>
            </a:r>
            <a:r>
              <a:rPr lang="en-US" altLang="zh-CN" dirty="0"/>
              <a:t>221/221/221</a:t>
            </a:r>
            <a:r>
              <a:rPr lang="zh-CN" altLang="en-US" dirty="0"/>
              <a:t>）</a:t>
            </a:r>
            <a:endParaRPr lang="en-US" altLang="zh-CN" dirty="0"/>
          </a:p>
          <a:p>
            <a:r>
              <a:rPr lang="zh-CN" altLang="en-US" dirty="0"/>
              <a:t>图形中折线宽度</a:t>
            </a:r>
            <a:r>
              <a:rPr lang="en-US" altLang="zh-CN" dirty="0"/>
              <a:t>2.25</a:t>
            </a:r>
            <a:r>
              <a:rPr lang="zh-CN" altLang="en-US" dirty="0"/>
              <a:t>磅</a:t>
            </a:r>
            <a:endParaRPr lang="en-US" altLang="zh-CN" dirty="0"/>
          </a:p>
          <a:p>
            <a:r>
              <a:rPr lang="zh-CN" altLang="en-US" dirty="0"/>
              <a:t>图形中字体大小</a:t>
            </a:r>
            <a:r>
              <a:rPr lang="en-US" altLang="zh-CN" dirty="0"/>
              <a:t>8</a:t>
            </a:r>
            <a:r>
              <a:rPr lang="zh-CN" altLang="en-US" dirty="0"/>
              <a:t>、字号</a:t>
            </a:r>
            <a:r>
              <a:rPr lang="en-US" altLang="zh-CN" dirty="0"/>
              <a:t>Calibri (</a:t>
            </a:r>
            <a:r>
              <a:rPr lang="zh-CN" altLang="en-US" dirty="0"/>
              <a:t>正文</a:t>
            </a:r>
            <a:r>
              <a:rPr lang="en-US" altLang="zh-CN" dirty="0"/>
              <a:t>)</a:t>
            </a:r>
          </a:p>
          <a:p>
            <a:r>
              <a:rPr lang="zh-CN" altLang="en-US" dirty="0"/>
              <a:t>横纵坐标单位小数点统一（</a:t>
            </a:r>
            <a:r>
              <a:rPr lang="en-US" altLang="zh-CN" dirty="0"/>
              <a:t>0 </a:t>
            </a:r>
            <a:r>
              <a:rPr lang="zh-CN" altLang="en-US" dirty="0"/>
              <a:t>或 </a:t>
            </a:r>
            <a:r>
              <a:rPr lang="en-US" altLang="zh-CN" dirty="0"/>
              <a:t>2 </a:t>
            </a:r>
            <a:r>
              <a:rPr lang="zh-CN" altLang="en-US" dirty="0"/>
              <a:t>位）</a:t>
            </a:r>
            <a:endParaRPr lang="en-US" altLang="zh-CN" dirty="0"/>
          </a:p>
          <a:p>
            <a:pPr lvl="0">
              <a:buClr>
                <a:srgbClr val="C20000"/>
              </a:buClr>
            </a:pPr>
            <a:endParaRPr lang="zh-CN" altLang="en-US" dirty="0"/>
          </a:p>
        </p:txBody>
      </p:sp>
      <p:sp>
        <p:nvSpPr>
          <p:cNvPr id="8" name="文本占位符 11"/>
          <p:cNvSpPr>
            <a:spLocks noGrp="1"/>
          </p:cNvSpPr>
          <p:nvPr>
            <p:ph type="body" sz="quarter" idx="48" hasCustomPrompt="1"/>
          </p:nvPr>
        </p:nvSpPr>
        <p:spPr>
          <a:xfrm>
            <a:off x="5094407" y="2700000"/>
            <a:ext cx="4320000" cy="288000"/>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a:buFontTx/>
              <a:buNone/>
              <a:defRPr lang="zh-CN" altLang="en-US" sz="1400" b="1" dirty="0" smtClean="0">
                <a:solidFill>
                  <a:srgbClr val="004E97"/>
                </a:solidFill>
              </a:defRPr>
            </a:lvl1pPr>
          </a:lstStyle>
          <a:p>
            <a:pPr marL="0" marR="0" lvl="0" indent="0" algn="l" defTabSz="914400" rtl="0" eaLnBrk="1" fontAlgn="auto" latinLnBrk="0" hangingPunct="1">
              <a:lnSpc>
                <a:spcPct val="100000"/>
              </a:lnSpc>
              <a:spcBef>
                <a:spcPts val="300"/>
              </a:spcBef>
              <a:spcAft>
                <a:spcPts val="0"/>
              </a:spcAft>
              <a:buClr>
                <a:srgbClr val="C00000"/>
              </a:buClr>
              <a:buSzPct val="80000"/>
              <a:buFontTx/>
              <a:buNone/>
              <a:defRPr/>
            </a:pPr>
            <a:r>
              <a:rPr lang="zh-CN" altLang="en-US" dirty="0"/>
              <a:t>表格标题（结论性）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结束页">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420813" y="3241675"/>
            <a:ext cx="3449637" cy="2281238"/>
          </a:xfrm>
          <a:prstGeom prst="rect">
            <a:avLst/>
          </a:prstGeom>
        </p:spPr>
        <p:txBody>
          <a:bodyPr/>
          <a:lstStyle>
            <a:lvl1pPr algn="l">
              <a:defRPr sz="1400"/>
            </a:lvl1pPr>
          </a:lstStyle>
          <a:p>
            <a:pPr lvl="0"/>
            <a:endParaRPr lang="zh-CN" altLang="en-US" dirty="0"/>
          </a:p>
        </p:txBody>
      </p:sp>
      <p:sp>
        <p:nvSpPr>
          <p:cNvPr id="2" name="文本框 1">
            <a:extLst>
              <a:ext uri="{FF2B5EF4-FFF2-40B4-BE49-F238E27FC236}">
                <a16:creationId xmlns:a16="http://schemas.microsoft.com/office/drawing/2014/main" id="{0164156D-758F-4C97-1DDB-65AB5FAEBB20}"/>
              </a:ext>
            </a:extLst>
          </p:cNvPr>
          <p:cNvSpPr txBox="1"/>
          <p:nvPr userDrawn="1"/>
        </p:nvSpPr>
        <p:spPr>
          <a:xfrm>
            <a:off x="539552" y="2271776"/>
            <a:ext cx="2384612" cy="769441"/>
          </a:xfrm>
          <a:prstGeom prst="rect">
            <a:avLst/>
          </a:prstGeom>
          <a:noFill/>
        </p:spPr>
        <p:txBody>
          <a:bodyPr wrap="square" rtlCol="0">
            <a:spAutoFit/>
          </a:bodyPr>
          <a:lstStyle/>
          <a:p>
            <a:pPr defTabSz="456565"/>
            <a:r>
              <a:rPr kumimoji="1" lang="zh-CN" altLang="en-US" sz="4400" b="1" dirty="0">
                <a:solidFill>
                  <a:srgbClr val="004E97"/>
                </a:solidFill>
                <a:latin typeface="微软雅黑" panose="020B0503020204020204" pitchFamily="34" charset="-122"/>
                <a:ea typeface="微软雅黑" panose="020B0503020204020204" pitchFamily="34" charset="-122"/>
              </a:rPr>
              <a:t>谢谢！</a:t>
            </a:r>
          </a:p>
        </p:txBody>
      </p:sp>
      <p:sp>
        <p:nvSpPr>
          <p:cNvPr id="5" name="矩形 4">
            <a:extLst>
              <a:ext uri="{FF2B5EF4-FFF2-40B4-BE49-F238E27FC236}">
                <a16:creationId xmlns:a16="http://schemas.microsoft.com/office/drawing/2014/main" id="{CF860D66-E9AD-0168-9057-1E6398578BC0}"/>
              </a:ext>
            </a:extLst>
          </p:cNvPr>
          <p:cNvSpPr/>
          <p:nvPr userDrawn="1"/>
        </p:nvSpPr>
        <p:spPr>
          <a:xfrm>
            <a:off x="0" y="0"/>
            <a:ext cx="9906000" cy="1116000"/>
          </a:xfrm>
          <a:prstGeom prst="rect">
            <a:avLst/>
          </a:prstGeom>
          <a:solidFill>
            <a:srgbClr val="004E97"/>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0800" rIns="18000" bIns="10800" numCol="1" spcCol="0" rtlCol="0" fromWordArt="0" anchor="ctr" anchorCtr="0" forceAA="0" compatLnSpc="1">
            <a:noAutofit/>
          </a:bodyPr>
          <a:lstStyle/>
          <a:p>
            <a:pPr algn="ctr"/>
            <a:endParaRPr lang="zh-CN" altLang="en-US" sz="1200">
              <a:solidFill>
                <a:srgbClr val="000000"/>
              </a:solidFill>
            </a:endParaRPr>
          </a:p>
        </p:txBody>
      </p:sp>
      <p:sp>
        <p:nvSpPr>
          <p:cNvPr id="6" name="矩形 5">
            <a:extLst>
              <a:ext uri="{FF2B5EF4-FFF2-40B4-BE49-F238E27FC236}">
                <a16:creationId xmlns:a16="http://schemas.microsoft.com/office/drawing/2014/main" id="{67D7808D-B73F-D014-2DA8-2DC70A36F333}"/>
              </a:ext>
            </a:extLst>
          </p:cNvPr>
          <p:cNvSpPr/>
          <p:nvPr userDrawn="1"/>
        </p:nvSpPr>
        <p:spPr>
          <a:xfrm>
            <a:off x="0" y="5933636"/>
            <a:ext cx="9906000" cy="924363"/>
          </a:xfrm>
          <a:prstGeom prst="rect">
            <a:avLst/>
          </a:prstGeom>
          <a:solidFill>
            <a:srgbClr val="004E97"/>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0800" rIns="18000" bIns="10800" numCol="1" spcCol="0" rtlCol="0" fromWordArt="0" anchor="ctr" anchorCtr="0" forceAA="0" compatLnSpc="1">
            <a:noAutofit/>
          </a:bodyPr>
          <a:lstStyle/>
          <a:p>
            <a:pPr algn="ctr"/>
            <a:endParaRPr lang="zh-CN" altLang="en-US" sz="1200">
              <a:solidFill>
                <a:srgbClr val="000000"/>
              </a:solidFill>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单击此处编辑母版标题样式</a:t>
            </a:r>
          </a:p>
        </p:txBody>
      </p:sp>
      <p:sp>
        <p:nvSpPr>
          <p:cNvPr id="10" name="文本占位符 3"/>
          <p:cNvSpPr>
            <a:spLocks noGrp="1"/>
          </p:cNvSpPr>
          <p:nvPr>
            <p:ph type="body" sz="quarter" idx="16" hasCustomPrompt="1"/>
          </p:nvPr>
        </p:nvSpPr>
        <p:spPr>
          <a:xfrm>
            <a:off x="1332000" y="2009115"/>
            <a:ext cx="7200000" cy="468000"/>
          </a:xfrm>
          <a:prstGeom prst="rect">
            <a:avLst/>
          </a:prstGeom>
          <a:solidFill>
            <a:srgbClr val="004E97"/>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rgbClr val="FFFFFF"/>
                </a:solidFill>
                <a:effectLst/>
                <a:uLnTx/>
                <a:uFillTx/>
                <a:latin typeface="+mj-ea"/>
                <a:ea typeface="+mj-ea"/>
              </a:defRPr>
            </a:lvl1pPr>
          </a:lstStyle>
          <a:p>
            <a:pPr marL="104775" marR="0" lvl="0" indent="-285750" algn="just" fontAlgn="auto">
              <a:spcAft>
                <a:spcPts val="0"/>
              </a:spcAft>
              <a:buClrTx/>
              <a:buSzTx/>
              <a:tabLst>
                <a:tab pos="6464300" algn="r"/>
              </a:tabLst>
            </a:pPr>
            <a:r>
              <a:rPr lang="zh-CN" altLang="en-US" dirty="0"/>
              <a:t>第一章    </a:t>
            </a:r>
            <a:r>
              <a:rPr lang="en-US" altLang="zh-CN" dirty="0"/>
              <a:t>XXXX</a:t>
            </a:r>
          </a:p>
        </p:txBody>
      </p:sp>
      <p:sp>
        <p:nvSpPr>
          <p:cNvPr id="15" name="文本占位符 3"/>
          <p:cNvSpPr>
            <a:spLocks noGrp="1"/>
          </p:cNvSpPr>
          <p:nvPr>
            <p:ph type="body" sz="quarter" idx="17" hasCustomPrompt="1"/>
          </p:nvPr>
        </p:nvSpPr>
        <p:spPr>
          <a:xfrm>
            <a:off x="1332000" y="2659336"/>
            <a:ext cx="7200000" cy="468000"/>
          </a:xfrm>
          <a:prstGeom prst="rect">
            <a:avLst/>
          </a:prstGeom>
          <a:solidFill>
            <a:schemeClr val="bg2"/>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04775" marR="0" lvl="0" indent="-285750" algn="just" fontAlgn="auto">
              <a:spcAft>
                <a:spcPts val="0"/>
              </a:spcAft>
              <a:buClrTx/>
              <a:buSzTx/>
              <a:tabLst>
                <a:tab pos="6464300" algn="r"/>
              </a:tabLst>
            </a:pPr>
            <a:r>
              <a:rPr lang="zh-CN" altLang="en-US" dirty="0"/>
              <a:t>第二章    </a:t>
            </a:r>
            <a:r>
              <a:rPr lang="en-US" altLang="zh-CN" dirty="0"/>
              <a:t>XXXX</a:t>
            </a:r>
          </a:p>
        </p:txBody>
      </p:sp>
      <p:sp>
        <p:nvSpPr>
          <p:cNvPr id="16" name="文本占位符 3"/>
          <p:cNvSpPr>
            <a:spLocks noGrp="1"/>
          </p:cNvSpPr>
          <p:nvPr>
            <p:ph type="body" sz="quarter" idx="18" hasCustomPrompt="1"/>
          </p:nvPr>
        </p:nvSpPr>
        <p:spPr>
          <a:xfrm>
            <a:off x="1332000" y="3309557"/>
            <a:ext cx="7200000" cy="468000"/>
          </a:xfrm>
          <a:prstGeom prst="rect">
            <a:avLst/>
          </a:prstGeom>
          <a:solidFill>
            <a:schemeClr val="bg1"/>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80975" lvl="0" indent="-180975" algn="just">
              <a:tabLst>
                <a:tab pos="6464300" algn="r"/>
              </a:tabLst>
            </a:pPr>
            <a:r>
              <a:rPr lang="zh-CN" altLang="en-US" dirty="0"/>
              <a:t>第三章    </a:t>
            </a:r>
            <a:r>
              <a:rPr lang="en-US" altLang="zh-CN" dirty="0"/>
              <a:t>XXXX</a:t>
            </a:r>
          </a:p>
        </p:txBody>
      </p:sp>
      <p:sp>
        <p:nvSpPr>
          <p:cNvPr id="17" name="文本占位符 3"/>
          <p:cNvSpPr>
            <a:spLocks noGrp="1"/>
          </p:cNvSpPr>
          <p:nvPr>
            <p:ph type="body" sz="quarter" idx="19" hasCustomPrompt="1"/>
          </p:nvPr>
        </p:nvSpPr>
        <p:spPr>
          <a:xfrm>
            <a:off x="1332000" y="3959778"/>
            <a:ext cx="7209866" cy="463550"/>
          </a:xfrm>
          <a:prstGeom prst="rect">
            <a:avLst/>
          </a:prstGeom>
          <a:solidFill>
            <a:schemeClr val="bg1"/>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80975" lvl="0" indent="-180975" algn="just">
              <a:tabLst>
                <a:tab pos="6464300" algn="r"/>
              </a:tabLst>
            </a:pPr>
            <a:r>
              <a:rPr lang="zh-CN" altLang="en-US" dirty="0"/>
              <a:t>第四章    </a:t>
            </a:r>
            <a:r>
              <a:rPr lang="en-US" altLang="zh-CN" dirty="0"/>
              <a:t>XXXX</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单击此处编辑母版标题样式</a:t>
            </a:r>
          </a:p>
        </p:txBody>
      </p:sp>
      <p:sp>
        <p:nvSpPr>
          <p:cNvPr id="10" name="文本占位符 3"/>
          <p:cNvSpPr>
            <a:spLocks noGrp="1"/>
          </p:cNvSpPr>
          <p:nvPr>
            <p:ph type="body" sz="quarter" idx="16" hasCustomPrompt="1"/>
          </p:nvPr>
        </p:nvSpPr>
        <p:spPr>
          <a:xfrm>
            <a:off x="1332000" y="2009115"/>
            <a:ext cx="7200000" cy="468000"/>
          </a:xfrm>
          <a:prstGeom prst="rect">
            <a:avLst/>
          </a:prstGeom>
          <a:solidFill>
            <a:schemeClr val="bg1"/>
          </a:solidFill>
        </p:spPr>
        <p:txBody>
          <a:bodyPr vert="horz" wrap="none" lIns="90000" tIns="45720" rIns="90000" bIns="45720" rtlCol="0" anchor="ctr" anchorCtr="0">
            <a:noAutofit/>
          </a:bodyPr>
          <a:lstStyle>
            <a:lvl1pPr marL="0" indent="0" algn="l">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80975" lvl="0" indent="-180975" algn="just">
              <a:tabLst>
                <a:tab pos="6464300" algn="r"/>
              </a:tabLst>
            </a:pPr>
            <a:r>
              <a:rPr lang="zh-CN" altLang="en-US" dirty="0"/>
              <a:t>第一章    </a:t>
            </a:r>
            <a:r>
              <a:rPr lang="en-US" altLang="zh-CN" dirty="0"/>
              <a:t>XXXX</a:t>
            </a:r>
            <a:endParaRPr lang="zh-CN" altLang="en-US" dirty="0"/>
          </a:p>
        </p:txBody>
      </p:sp>
      <p:sp>
        <p:nvSpPr>
          <p:cNvPr id="15" name="文本占位符 3"/>
          <p:cNvSpPr>
            <a:spLocks noGrp="1"/>
          </p:cNvSpPr>
          <p:nvPr>
            <p:ph type="body" sz="quarter" idx="17" hasCustomPrompt="1"/>
          </p:nvPr>
        </p:nvSpPr>
        <p:spPr>
          <a:xfrm>
            <a:off x="1332000" y="2659336"/>
            <a:ext cx="7200000" cy="468000"/>
          </a:xfrm>
          <a:prstGeom prst="rect">
            <a:avLst/>
          </a:prstGeom>
          <a:solidFill>
            <a:srgbClr val="004E97"/>
          </a:solidFill>
        </p:spPr>
        <p:txBody>
          <a:bodyPr vert="horz" wrap="none" lIns="90000" tIns="45720" rIns="90000" bIns="45720" rtlCol="0" anchor="ctr" anchorCtr="0">
            <a:noAutofit/>
          </a:bodyPr>
          <a:lstStyle>
            <a:lvl1pPr marL="0" indent="0" algn="l">
              <a:buNone/>
              <a:defRPr kumimoji="0" lang="en-US" altLang="zh-CN" sz="1600" b="1" i="0" u="none" strike="noStrike" cap="none" spc="0" normalizeH="0" baseline="0" dirty="0">
                <a:ln>
                  <a:noFill/>
                </a:ln>
                <a:solidFill>
                  <a:srgbClr val="FFFFFF"/>
                </a:solidFill>
                <a:effectLst/>
                <a:uLnTx/>
                <a:uFillTx/>
                <a:latin typeface="+mj-ea"/>
                <a:ea typeface="+mj-ea"/>
              </a:defRPr>
            </a:lvl1pPr>
          </a:lstStyle>
          <a:p>
            <a:pPr marL="104775" marR="0" lvl="0" indent="-285750" algn="just" fontAlgn="auto">
              <a:spcAft>
                <a:spcPts val="0"/>
              </a:spcAft>
              <a:buClrTx/>
              <a:buSzTx/>
              <a:tabLst>
                <a:tab pos="6464300" algn="r"/>
              </a:tabLst>
            </a:pPr>
            <a:r>
              <a:rPr lang="zh-CN" altLang="en-US" dirty="0"/>
              <a:t>第二章    </a:t>
            </a:r>
            <a:r>
              <a:rPr lang="en-US" altLang="zh-CN" dirty="0"/>
              <a:t>XXXX</a:t>
            </a:r>
          </a:p>
        </p:txBody>
      </p:sp>
      <p:sp>
        <p:nvSpPr>
          <p:cNvPr id="16" name="文本占位符 3"/>
          <p:cNvSpPr>
            <a:spLocks noGrp="1"/>
          </p:cNvSpPr>
          <p:nvPr>
            <p:ph type="body" sz="quarter" idx="18" hasCustomPrompt="1"/>
          </p:nvPr>
        </p:nvSpPr>
        <p:spPr>
          <a:xfrm>
            <a:off x="1332000" y="3309557"/>
            <a:ext cx="7200000" cy="468000"/>
          </a:xfrm>
          <a:prstGeom prst="rect">
            <a:avLst/>
          </a:prstGeom>
          <a:solidFill>
            <a:schemeClr val="bg1"/>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80975" lvl="0" indent="-180975" algn="just">
              <a:tabLst>
                <a:tab pos="6464300" algn="r"/>
              </a:tabLst>
            </a:pPr>
            <a:r>
              <a:rPr lang="zh-CN" altLang="en-US" dirty="0"/>
              <a:t>第三章    </a:t>
            </a:r>
            <a:r>
              <a:rPr lang="en-US" altLang="zh-CN" dirty="0"/>
              <a:t>XXXX</a:t>
            </a:r>
          </a:p>
        </p:txBody>
      </p:sp>
      <p:sp>
        <p:nvSpPr>
          <p:cNvPr id="17" name="文本占位符 3"/>
          <p:cNvSpPr>
            <a:spLocks noGrp="1"/>
          </p:cNvSpPr>
          <p:nvPr>
            <p:ph type="body" sz="quarter" idx="19" hasCustomPrompt="1"/>
          </p:nvPr>
        </p:nvSpPr>
        <p:spPr>
          <a:xfrm>
            <a:off x="1332000" y="3959778"/>
            <a:ext cx="7200000" cy="468000"/>
          </a:xfrm>
          <a:prstGeom prst="rect">
            <a:avLst/>
          </a:prstGeom>
          <a:solidFill>
            <a:schemeClr val="bg1"/>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80975" lvl="0" indent="-180975" algn="just">
              <a:tabLst>
                <a:tab pos="6464300" algn="r"/>
              </a:tabLst>
            </a:pPr>
            <a:r>
              <a:rPr lang="zh-CN" altLang="en-US" dirty="0"/>
              <a:t>第四章    </a:t>
            </a:r>
            <a:r>
              <a:rPr lang="en-US" altLang="zh-CN" dirty="0"/>
              <a:t>XXXX</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目录页">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单击此处编辑母版标题样式</a:t>
            </a:r>
          </a:p>
        </p:txBody>
      </p:sp>
      <p:sp>
        <p:nvSpPr>
          <p:cNvPr id="10" name="文本占位符 3"/>
          <p:cNvSpPr>
            <a:spLocks noGrp="1"/>
          </p:cNvSpPr>
          <p:nvPr>
            <p:ph type="body" sz="quarter" idx="16" hasCustomPrompt="1"/>
          </p:nvPr>
        </p:nvSpPr>
        <p:spPr>
          <a:xfrm>
            <a:off x="1332000" y="2009115"/>
            <a:ext cx="7200000" cy="468000"/>
          </a:xfrm>
          <a:prstGeom prst="rect">
            <a:avLst/>
          </a:prstGeom>
          <a:solidFill>
            <a:schemeClr val="bg1"/>
          </a:solidFill>
        </p:spPr>
        <p:txBody>
          <a:bodyPr vert="horz" wrap="none" lIns="90000" tIns="45720" rIns="90000" bIns="45720" rtlCol="0" anchor="ctr" anchorCtr="0">
            <a:noAutofit/>
          </a:bodyPr>
          <a:lstStyle>
            <a:lvl1pPr marL="0" indent="0" algn="l">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80975" lvl="0" indent="-180975" algn="just">
              <a:tabLst>
                <a:tab pos="6464300" algn="r"/>
              </a:tabLst>
            </a:pPr>
            <a:r>
              <a:rPr lang="zh-CN" altLang="en-US" dirty="0"/>
              <a:t>第一章    </a:t>
            </a:r>
            <a:r>
              <a:rPr lang="en-US" altLang="zh-CN" dirty="0"/>
              <a:t>XXXX</a:t>
            </a:r>
            <a:endParaRPr lang="zh-CN" altLang="en-US" dirty="0"/>
          </a:p>
        </p:txBody>
      </p:sp>
      <p:sp>
        <p:nvSpPr>
          <p:cNvPr id="15" name="文本占位符 3"/>
          <p:cNvSpPr>
            <a:spLocks noGrp="1"/>
          </p:cNvSpPr>
          <p:nvPr>
            <p:ph type="body" sz="quarter" idx="17" hasCustomPrompt="1"/>
          </p:nvPr>
        </p:nvSpPr>
        <p:spPr>
          <a:xfrm>
            <a:off x="1332000" y="2659336"/>
            <a:ext cx="7200000" cy="468000"/>
          </a:xfrm>
          <a:prstGeom prst="rect">
            <a:avLst/>
          </a:prstGeom>
          <a:solidFill>
            <a:schemeClr val="bg1"/>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04775" marR="0" lvl="0" indent="-285750" algn="just" fontAlgn="auto">
              <a:spcAft>
                <a:spcPts val="0"/>
              </a:spcAft>
              <a:buClrTx/>
              <a:buSzTx/>
              <a:tabLst>
                <a:tab pos="6464300" algn="r"/>
              </a:tabLst>
            </a:pPr>
            <a:r>
              <a:rPr lang="zh-CN" altLang="en-US" dirty="0"/>
              <a:t>第二章    </a:t>
            </a:r>
            <a:r>
              <a:rPr lang="en-US" altLang="zh-CN" dirty="0"/>
              <a:t>XXXX</a:t>
            </a:r>
          </a:p>
        </p:txBody>
      </p:sp>
      <p:sp>
        <p:nvSpPr>
          <p:cNvPr id="16" name="文本占位符 3"/>
          <p:cNvSpPr>
            <a:spLocks noGrp="1"/>
          </p:cNvSpPr>
          <p:nvPr>
            <p:ph type="body" sz="quarter" idx="18" hasCustomPrompt="1"/>
          </p:nvPr>
        </p:nvSpPr>
        <p:spPr>
          <a:xfrm>
            <a:off x="1332000" y="3309557"/>
            <a:ext cx="7200000" cy="468000"/>
          </a:xfrm>
          <a:prstGeom prst="rect">
            <a:avLst/>
          </a:prstGeom>
          <a:solidFill>
            <a:srgbClr val="004E97"/>
          </a:solidFill>
        </p:spPr>
        <p:txBody>
          <a:bodyPr vert="horz" wrap="none" lIns="90000" tIns="45720" rIns="90000" bIns="45720" rtlCol="0" anchor="ctr" anchorCtr="0">
            <a:noAutofit/>
          </a:bodyPr>
          <a:lstStyle>
            <a:lvl1pPr marL="0" indent="0" algn="l">
              <a:buNone/>
              <a:defRPr kumimoji="0" lang="en-US" altLang="zh-CN" sz="1600" b="1" i="0" u="none" strike="noStrike" cap="none" spc="0" normalizeH="0" baseline="0" dirty="0">
                <a:ln>
                  <a:noFill/>
                </a:ln>
                <a:solidFill>
                  <a:srgbClr val="FFFFFF"/>
                </a:solidFill>
                <a:effectLst/>
                <a:uLnTx/>
                <a:uFillTx/>
                <a:latin typeface="+mj-ea"/>
                <a:ea typeface="+mj-ea"/>
              </a:defRPr>
            </a:lvl1pPr>
          </a:lstStyle>
          <a:p>
            <a:pPr marL="104775" marR="0" lvl="0" indent="-285750" algn="just" fontAlgn="auto">
              <a:spcAft>
                <a:spcPts val="0"/>
              </a:spcAft>
              <a:buClrTx/>
              <a:buSzTx/>
              <a:tabLst>
                <a:tab pos="6464300" algn="r"/>
              </a:tabLst>
            </a:pPr>
            <a:r>
              <a:rPr lang="zh-CN" altLang="en-US" dirty="0"/>
              <a:t>第三章    </a:t>
            </a:r>
            <a:r>
              <a:rPr lang="en-US" altLang="zh-CN" dirty="0"/>
              <a:t>XXXX</a:t>
            </a:r>
          </a:p>
        </p:txBody>
      </p:sp>
      <p:sp>
        <p:nvSpPr>
          <p:cNvPr id="17" name="文本占位符 3"/>
          <p:cNvSpPr>
            <a:spLocks noGrp="1"/>
          </p:cNvSpPr>
          <p:nvPr>
            <p:ph type="body" sz="quarter" idx="19" hasCustomPrompt="1"/>
          </p:nvPr>
        </p:nvSpPr>
        <p:spPr>
          <a:xfrm>
            <a:off x="1332000" y="3959778"/>
            <a:ext cx="7200000" cy="468000"/>
          </a:xfrm>
          <a:prstGeom prst="rect">
            <a:avLst/>
          </a:prstGeom>
          <a:solidFill>
            <a:schemeClr val="bg1"/>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80975" lvl="0" indent="-180975" algn="just">
              <a:tabLst>
                <a:tab pos="6464300" algn="r"/>
              </a:tabLst>
            </a:pPr>
            <a:r>
              <a:rPr lang="zh-CN" altLang="en-US" dirty="0"/>
              <a:t>第四章    </a:t>
            </a:r>
            <a:r>
              <a:rPr lang="en-US" altLang="zh-CN" dirty="0"/>
              <a:t>XXXX</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目录页">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单击此处编辑母版标题样式</a:t>
            </a:r>
          </a:p>
        </p:txBody>
      </p:sp>
      <p:sp>
        <p:nvSpPr>
          <p:cNvPr id="10" name="文本占位符 3"/>
          <p:cNvSpPr>
            <a:spLocks noGrp="1"/>
          </p:cNvSpPr>
          <p:nvPr>
            <p:ph type="body" sz="quarter" idx="16" hasCustomPrompt="1"/>
          </p:nvPr>
        </p:nvSpPr>
        <p:spPr>
          <a:xfrm>
            <a:off x="1332000" y="2009115"/>
            <a:ext cx="7200000" cy="468000"/>
          </a:xfrm>
          <a:prstGeom prst="rect">
            <a:avLst/>
          </a:prstGeom>
          <a:solidFill>
            <a:schemeClr val="bg1"/>
          </a:solidFill>
        </p:spPr>
        <p:txBody>
          <a:bodyPr vert="horz" wrap="none" lIns="90000" tIns="45720" rIns="90000" bIns="45720" rtlCol="0" anchor="ctr" anchorCtr="0">
            <a:noAutofit/>
          </a:bodyPr>
          <a:lstStyle>
            <a:lvl1pPr marL="0" indent="0" algn="l">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80975" lvl="0" indent="-180975" algn="just">
              <a:tabLst>
                <a:tab pos="6464300" algn="r"/>
              </a:tabLst>
            </a:pPr>
            <a:r>
              <a:rPr lang="zh-CN" altLang="en-US" dirty="0"/>
              <a:t>第一章    </a:t>
            </a:r>
            <a:r>
              <a:rPr lang="en-US" altLang="zh-CN" dirty="0"/>
              <a:t>XXXX</a:t>
            </a:r>
            <a:endParaRPr lang="zh-CN" altLang="en-US" dirty="0"/>
          </a:p>
        </p:txBody>
      </p:sp>
      <p:sp>
        <p:nvSpPr>
          <p:cNvPr id="15" name="文本占位符 3"/>
          <p:cNvSpPr>
            <a:spLocks noGrp="1"/>
          </p:cNvSpPr>
          <p:nvPr>
            <p:ph type="body" sz="quarter" idx="17" hasCustomPrompt="1"/>
          </p:nvPr>
        </p:nvSpPr>
        <p:spPr>
          <a:xfrm>
            <a:off x="1332000" y="2659336"/>
            <a:ext cx="7200000" cy="468000"/>
          </a:xfrm>
          <a:prstGeom prst="rect">
            <a:avLst/>
          </a:prstGeom>
          <a:solidFill>
            <a:schemeClr val="bg1"/>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04775" marR="0" lvl="0" indent="-285750" algn="just" fontAlgn="auto">
              <a:spcAft>
                <a:spcPts val="0"/>
              </a:spcAft>
              <a:buClrTx/>
              <a:buSzTx/>
              <a:tabLst>
                <a:tab pos="6464300" algn="r"/>
              </a:tabLst>
            </a:pPr>
            <a:r>
              <a:rPr lang="zh-CN" altLang="en-US" dirty="0"/>
              <a:t>第二章    </a:t>
            </a:r>
            <a:r>
              <a:rPr lang="en-US" altLang="zh-CN" dirty="0"/>
              <a:t>XXXX</a:t>
            </a:r>
          </a:p>
        </p:txBody>
      </p:sp>
      <p:sp>
        <p:nvSpPr>
          <p:cNvPr id="16" name="文本占位符 3"/>
          <p:cNvSpPr>
            <a:spLocks noGrp="1"/>
          </p:cNvSpPr>
          <p:nvPr>
            <p:ph type="body" sz="quarter" idx="18" hasCustomPrompt="1"/>
          </p:nvPr>
        </p:nvSpPr>
        <p:spPr>
          <a:xfrm>
            <a:off x="1332000" y="3309557"/>
            <a:ext cx="7200000" cy="468000"/>
          </a:xfrm>
          <a:prstGeom prst="rect">
            <a:avLst/>
          </a:prstGeom>
          <a:solidFill>
            <a:schemeClr val="bg1"/>
          </a:solidFill>
        </p:spPr>
        <p:txBody>
          <a:bodyPr vert="horz" wrap="none" lIns="90000" tIns="45720" rIns="90000" bIns="45720" rtlCol="0" anchor="ctr" anchorCtr="0">
            <a:noAutofit/>
          </a:bodyPr>
          <a:lstStyle>
            <a:lvl1pPr marL="0" indent="0" algn="l">
              <a:buFont typeface="Arial" panose="020B0604020202020204" pitchFamily="34" charset="0"/>
              <a:buNone/>
              <a:defRPr kumimoji="0" lang="zh-CN" altLang="en-US" sz="1600" b="1" i="0" u="none" strike="noStrike" cap="none" spc="0" normalizeH="0" baseline="0" dirty="0">
                <a:ln>
                  <a:noFill/>
                </a:ln>
                <a:solidFill>
                  <a:schemeClr val="tx1"/>
                </a:solidFill>
                <a:effectLst/>
                <a:uLnTx/>
                <a:uFillTx/>
                <a:latin typeface="+mj-ea"/>
                <a:ea typeface="+mj-ea"/>
              </a:defRPr>
            </a:lvl1pPr>
          </a:lstStyle>
          <a:p>
            <a:pPr marL="180975" lvl="0" indent="-180975" algn="just">
              <a:tabLst>
                <a:tab pos="6464300" algn="r"/>
              </a:tabLst>
            </a:pPr>
            <a:r>
              <a:rPr lang="zh-CN" altLang="en-US" dirty="0"/>
              <a:t>第三章    </a:t>
            </a:r>
            <a:r>
              <a:rPr lang="en-US" altLang="zh-CN" dirty="0"/>
              <a:t>XXXX</a:t>
            </a:r>
          </a:p>
        </p:txBody>
      </p:sp>
      <p:sp>
        <p:nvSpPr>
          <p:cNvPr id="17" name="文本占位符 3"/>
          <p:cNvSpPr>
            <a:spLocks noGrp="1"/>
          </p:cNvSpPr>
          <p:nvPr>
            <p:ph type="body" sz="quarter" idx="19" hasCustomPrompt="1"/>
          </p:nvPr>
        </p:nvSpPr>
        <p:spPr>
          <a:xfrm>
            <a:off x="1332000" y="3959778"/>
            <a:ext cx="7200000" cy="468000"/>
          </a:xfrm>
          <a:prstGeom prst="rect">
            <a:avLst/>
          </a:prstGeom>
          <a:solidFill>
            <a:srgbClr val="004E97"/>
          </a:solidFill>
        </p:spPr>
        <p:txBody>
          <a:bodyPr vert="horz" wrap="none" lIns="90000" tIns="45720" rIns="90000" bIns="45720" rtlCol="0" anchor="ctr" anchorCtr="0">
            <a:noAutofit/>
          </a:bodyPr>
          <a:lstStyle>
            <a:lvl1pPr marL="0" indent="0" algn="l">
              <a:buNone/>
              <a:defRPr kumimoji="0" lang="zh-CN" altLang="en-US" sz="1600" b="1" i="0" u="none" strike="noStrike" cap="none" spc="0" normalizeH="0" baseline="0" dirty="0">
                <a:ln>
                  <a:noFill/>
                </a:ln>
                <a:solidFill>
                  <a:srgbClr val="FFFFFF"/>
                </a:solidFill>
                <a:effectLst/>
                <a:uLnTx/>
                <a:uFillTx/>
                <a:latin typeface="+mj-ea"/>
                <a:ea typeface="+mj-ea"/>
              </a:defRPr>
            </a:lvl1pPr>
          </a:lstStyle>
          <a:p>
            <a:pPr marL="104775" marR="0" lvl="0" indent="-285750" algn="just" fontAlgn="auto">
              <a:spcAft>
                <a:spcPts val="0"/>
              </a:spcAft>
              <a:buClrTx/>
              <a:buSzTx/>
              <a:tabLst>
                <a:tab pos="6464300" algn="r"/>
              </a:tabLst>
            </a:pPr>
            <a:r>
              <a:rPr lang="zh-CN" altLang="en-US" dirty="0"/>
              <a:t>第四章    </a:t>
            </a:r>
            <a:r>
              <a:rPr lang="en-US" altLang="zh-CN" dirty="0"/>
              <a:t>XXXX</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全屏二分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3"/>
          <p:cNvSpPr>
            <a:spLocks noGrp="1"/>
          </p:cNvSpPr>
          <p:nvPr>
            <p:ph sz="quarter" idx="10" hasCustomPrompt="1"/>
          </p:nvPr>
        </p:nvSpPr>
        <p:spPr>
          <a:xfrm>
            <a:off x="486000" y="1080000"/>
            <a:ext cx="8928000" cy="5040000"/>
          </a:xfrm>
          <a:prstGeom prst="rect">
            <a:avLst/>
          </a:prstGeom>
          <a:noFill/>
        </p:spPr>
        <p:txBody>
          <a:bodyPr vert="horz" wrap="square" lIns="54000" tIns="72000" rIns="54000" bIns="45720" rtlCol="0">
            <a:noAutofit/>
          </a:bodyPr>
          <a:lstStyle>
            <a:lvl1pPr algn="l">
              <a:defRPr lang="zh-CN" altLang="en-US" sz="16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a:defRPr lang="zh-CN" altLang="en-US" sz="1400" smtClean="0">
                <a:latin typeface="黑体" panose="02010609060101010101" pitchFamily="49" charset="-122"/>
                <a:ea typeface="黑体" panose="02010609060101010101" pitchFamily="49" charset="-122"/>
              </a:defRPr>
            </a:lvl3pPr>
            <a:lvl4pPr>
              <a:defRPr lang="zh-CN" altLang="en-US" smtClean="0">
                <a:latin typeface="Arial" panose="020B0604020202020204" pitchFamily="34" charset="0"/>
                <a:ea typeface="楷体_GB2312" pitchFamily="49" charset="-122"/>
                <a:cs typeface="Arial" panose="020B0604020202020204" pitchFamily="34" charset="0"/>
              </a:defRPr>
            </a:lvl4pPr>
            <a:lvl5pPr>
              <a:defRPr lang="zh-CN" altLang="en-US" dirty="0">
                <a:latin typeface="Arial" panose="020B0604020202020204" pitchFamily="34" charset="0"/>
                <a:ea typeface="楷体_GB2312" pitchFamily="49" charset="-122"/>
                <a:cs typeface="Arial" panose="020B0604020202020204" pitchFamily="34" charset="0"/>
              </a:defRPr>
            </a:lvl5pPr>
          </a:lstStyle>
          <a:p>
            <a:pPr lvl="0">
              <a:buClr>
                <a:srgbClr val="C20000"/>
              </a:buClr>
            </a:pPr>
            <a:r>
              <a:rPr lang="zh-CN" altLang="en-US" dirty="0"/>
              <a:t>统一设置：文件→选项→自定义功能区→所有命令→将</a:t>
            </a:r>
            <a:r>
              <a:rPr lang="en-US" altLang="zh-CN" dirty="0"/>
              <a:t>【</a:t>
            </a:r>
            <a:r>
              <a:rPr lang="zh-CN" altLang="en-US" dirty="0"/>
              <a:t>编辑指向文件的链接</a:t>
            </a:r>
            <a:r>
              <a:rPr lang="en-US" altLang="zh-CN" dirty="0"/>
              <a:t>】</a:t>
            </a:r>
            <a:r>
              <a:rPr lang="zh-CN" altLang="en-US" dirty="0"/>
              <a:t>添加至功能区</a:t>
            </a:r>
            <a:endParaRPr lang="en-US" altLang="zh-CN" dirty="0"/>
          </a:p>
          <a:p>
            <a:pPr lvl="0">
              <a:buClr>
                <a:srgbClr val="C20000"/>
              </a:buClr>
            </a:pPr>
            <a:r>
              <a:rPr lang="zh-CN" altLang="en-US" dirty="0"/>
              <a:t>黏贴图片：正常复制图片→黏贴图片是选择</a:t>
            </a:r>
            <a:r>
              <a:rPr lang="en-US" altLang="zh-CN" dirty="0"/>
              <a:t>【</a:t>
            </a:r>
            <a:r>
              <a:rPr lang="zh-CN" altLang="en-US" dirty="0"/>
              <a:t>使用目标主题和链接数据</a:t>
            </a:r>
            <a:r>
              <a:rPr lang="en-US" altLang="zh-CN" dirty="0"/>
              <a:t>】</a:t>
            </a:r>
            <a:r>
              <a:rPr lang="zh-CN" altLang="en-US" dirty="0"/>
              <a:t>→在点击</a:t>
            </a:r>
            <a:r>
              <a:rPr lang="en-US" altLang="zh-CN" dirty="0"/>
              <a:t>【</a:t>
            </a:r>
            <a:r>
              <a:rPr lang="zh-CN" altLang="en-US" dirty="0"/>
              <a:t>编辑指向文件的链接</a:t>
            </a:r>
            <a:r>
              <a:rPr lang="en-US" altLang="zh-CN" dirty="0"/>
              <a:t>】</a:t>
            </a:r>
            <a:r>
              <a:rPr lang="zh-CN" altLang="en-US" dirty="0"/>
              <a:t>→断开链接即可。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大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3"/>
          <p:cNvSpPr>
            <a:spLocks noGrp="1"/>
          </p:cNvSpPr>
          <p:nvPr>
            <p:ph sz="quarter" idx="10" hasCustomPrompt="1"/>
          </p:nvPr>
        </p:nvSpPr>
        <p:spPr>
          <a:xfrm>
            <a:off x="484941" y="1080000"/>
            <a:ext cx="8928000" cy="1512000"/>
          </a:xfrm>
          <a:prstGeom prst="rect">
            <a:avLst/>
          </a:prstGeom>
          <a:noFill/>
        </p:spPr>
        <p:txBody>
          <a:bodyPr vert="horz" wrap="square" lIns="54000" tIns="72000" rIns="54000" bIns="45720" rtlCol="0">
            <a:noAutofit/>
          </a:bodyPr>
          <a:lstStyle>
            <a:lvl1pPr algn="l">
              <a:defRPr lang="zh-CN" altLang="en-US" sz="16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a:defRPr lang="zh-CN" altLang="en-US" sz="1400" smtClean="0">
                <a:latin typeface="黑体" panose="02010609060101010101" pitchFamily="49" charset="-122"/>
                <a:ea typeface="黑体" panose="02010609060101010101" pitchFamily="49" charset="-122"/>
              </a:defRPr>
            </a:lvl3pPr>
            <a:lvl4pPr>
              <a:defRPr lang="zh-CN" altLang="en-US" smtClean="0">
                <a:latin typeface="Arial" panose="020B0604020202020204" pitchFamily="34" charset="0"/>
                <a:ea typeface="楷体_GB2312" pitchFamily="49" charset="-122"/>
                <a:cs typeface="Arial" panose="020B0604020202020204" pitchFamily="34" charset="0"/>
              </a:defRPr>
            </a:lvl4pPr>
            <a:lvl5pPr>
              <a:defRPr lang="zh-CN" altLang="en-US" dirty="0">
                <a:latin typeface="Arial" panose="020B0604020202020204" pitchFamily="34" charset="0"/>
                <a:ea typeface="楷体_GB2312" pitchFamily="49" charset="-122"/>
                <a:cs typeface="Arial" panose="020B0604020202020204" pitchFamily="34" charset="0"/>
              </a:defRPr>
            </a:lvl5pPr>
          </a:lstStyle>
          <a:p>
            <a:pPr lvl="0">
              <a:buClr>
                <a:srgbClr val="C20000"/>
              </a:buClr>
            </a:pPr>
            <a:r>
              <a:rPr lang="zh-CN" altLang="en-US" dirty="0"/>
              <a:t>文字说明。黑体，</a:t>
            </a:r>
            <a:r>
              <a:rPr lang="en-US" altLang="zh-CN" dirty="0"/>
              <a:t>16</a:t>
            </a:r>
            <a:r>
              <a:rPr lang="zh-CN" altLang="en-US" dirty="0"/>
              <a:t>号字，重点加粗。</a:t>
            </a:r>
            <a:endParaRPr lang="en-US" altLang="zh-CN" dirty="0"/>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p>
        </p:txBody>
      </p:sp>
      <p:sp>
        <p:nvSpPr>
          <p:cNvPr id="10" name="内容占位符 3"/>
          <p:cNvSpPr>
            <a:spLocks noGrp="1"/>
          </p:cNvSpPr>
          <p:nvPr>
            <p:ph sz="quarter" idx="45" hasCustomPrompt="1"/>
          </p:nvPr>
        </p:nvSpPr>
        <p:spPr>
          <a:xfrm>
            <a:off x="484941" y="3240000"/>
            <a:ext cx="8928000" cy="2880000"/>
          </a:xfrm>
          <a:prstGeom prst="rect">
            <a:avLst/>
          </a:prstGeom>
          <a:noFill/>
        </p:spPr>
        <p:txBody>
          <a:bodyPr vert="horz" wrap="square" lIns="54000" tIns="72000" rIns="54000" bIns="45720" rtlCol="0">
            <a:noAutofit/>
          </a:bodyPr>
          <a:lstStyle>
            <a:lvl1pPr marL="0" indent="0" algn="l">
              <a:buFont typeface="Wingdings" panose="05000000000000000000" pitchFamily="2" charset="2"/>
              <a:buNone/>
              <a:defRPr lang="zh-CN" altLang="en-US" sz="14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a:defRPr lang="zh-CN" altLang="en-US" sz="1400" smtClean="0">
                <a:latin typeface="黑体" panose="02010609060101010101" pitchFamily="49" charset="-122"/>
                <a:ea typeface="黑体" panose="02010609060101010101" pitchFamily="49" charset="-122"/>
              </a:defRPr>
            </a:lvl3pPr>
            <a:lvl4pPr>
              <a:defRPr lang="zh-CN" altLang="en-US" smtClean="0">
                <a:latin typeface="黑体" panose="02010609060101010101" pitchFamily="49" charset="-122"/>
                <a:ea typeface="黑体" panose="02010609060101010101" pitchFamily="49" charset="-122"/>
                <a:cs typeface="Arial" panose="020B0604020202020204" pitchFamily="34" charset="0"/>
              </a:defRPr>
            </a:lvl4pPr>
            <a:lvl5pPr>
              <a:defRPr lang="zh-CN" altLang="en-US" dirty="0">
                <a:latin typeface="黑体" panose="02010609060101010101" pitchFamily="49" charset="-122"/>
                <a:ea typeface="黑体" panose="02010609060101010101" pitchFamily="49" charset="-122"/>
                <a:cs typeface="Arial" panose="020B0604020202020204" pitchFamily="34" charset="0"/>
              </a:defRPr>
            </a:lvl5pPr>
          </a:lstStyle>
          <a:p>
            <a:pPr lvl="0">
              <a:buClr>
                <a:srgbClr val="C20000"/>
              </a:buClr>
            </a:pPr>
            <a:r>
              <a:rPr lang="zh-CN" altLang="en-US" dirty="0"/>
              <a:t>图形不带标题（</a:t>
            </a:r>
            <a:r>
              <a:rPr lang="en-US" altLang="zh-CN" dirty="0"/>
              <a:t>PPT</a:t>
            </a:r>
            <a:r>
              <a:rPr lang="zh-CN" altLang="en-US" dirty="0"/>
              <a:t>已有）</a:t>
            </a:r>
            <a:endParaRPr lang="en-US" altLang="zh-CN" dirty="0"/>
          </a:p>
          <a:p>
            <a:pPr lvl="0">
              <a:buClr>
                <a:srgbClr val="C20000"/>
              </a:buClr>
            </a:pPr>
            <a:r>
              <a:rPr lang="zh-CN" altLang="en-US" dirty="0"/>
              <a:t>图例中不带单位（</a:t>
            </a:r>
            <a:r>
              <a:rPr lang="en-US" altLang="zh-CN" dirty="0"/>
              <a:t>PPT</a:t>
            </a:r>
            <a:r>
              <a:rPr lang="zh-CN" altLang="en-US" dirty="0"/>
              <a:t>已有）</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图例统一放在底部、图例位置中间</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设置主轴主要水平网格线（色号</a:t>
            </a:r>
            <a:r>
              <a:rPr lang="en-US" altLang="zh-CN" dirty="0"/>
              <a:t>221/221/221</a:t>
            </a:r>
            <a:r>
              <a:rPr lang="zh-CN" altLang="en-US" dirty="0"/>
              <a:t>）</a:t>
            </a:r>
            <a:endParaRPr lang="en-US" altLang="zh-CN" dirty="0"/>
          </a:p>
          <a:p>
            <a:r>
              <a:rPr lang="zh-CN" altLang="en-US" dirty="0"/>
              <a:t>图形中折线宽度</a:t>
            </a:r>
            <a:r>
              <a:rPr lang="en-US" altLang="zh-CN" dirty="0"/>
              <a:t>2.25</a:t>
            </a:r>
            <a:r>
              <a:rPr lang="zh-CN" altLang="en-US" dirty="0"/>
              <a:t>磅</a:t>
            </a:r>
            <a:endParaRPr lang="en-US" altLang="zh-CN" dirty="0"/>
          </a:p>
          <a:p>
            <a:r>
              <a:rPr lang="zh-CN" altLang="en-US" dirty="0"/>
              <a:t>图形中字体大小</a:t>
            </a:r>
            <a:r>
              <a:rPr lang="en-US" altLang="zh-CN" dirty="0"/>
              <a:t>8</a:t>
            </a:r>
            <a:r>
              <a:rPr lang="zh-CN" altLang="en-US" dirty="0"/>
              <a:t>、字号</a:t>
            </a:r>
            <a:r>
              <a:rPr lang="en-US" altLang="zh-CN" dirty="0"/>
              <a:t>Calibri (</a:t>
            </a:r>
            <a:r>
              <a:rPr lang="zh-CN" altLang="en-US" dirty="0"/>
              <a:t>正文</a:t>
            </a:r>
            <a:r>
              <a:rPr lang="en-US" altLang="zh-CN" dirty="0"/>
              <a:t>)</a:t>
            </a:r>
          </a:p>
          <a:p>
            <a:r>
              <a:rPr lang="zh-CN" altLang="en-US" dirty="0"/>
              <a:t>横纵坐标单位小数点统一（</a:t>
            </a:r>
            <a:r>
              <a:rPr lang="en-US" altLang="zh-CN" dirty="0"/>
              <a:t>0 </a:t>
            </a:r>
            <a:r>
              <a:rPr lang="zh-CN" altLang="en-US" dirty="0"/>
              <a:t>或 </a:t>
            </a:r>
            <a:r>
              <a:rPr lang="en-US" altLang="zh-CN" dirty="0"/>
              <a:t>2 </a:t>
            </a:r>
            <a:r>
              <a:rPr lang="zh-CN" altLang="en-US" dirty="0"/>
              <a:t>位）</a:t>
            </a:r>
            <a:endParaRPr lang="en-US" altLang="zh-CN" dirty="0"/>
          </a:p>
        </p:txBody>
      </p:sp>
      <p:sp>
        <p:nvSpPr>
          <p:cNvPr id="11" name="文本占位符 11"/>
          <p:cNvSpPr>
            <a:spLocks noGrp="1"/>
          </p:cNvSpPr>
          <p:nvPr>
            <p:ph type="body" sz="quarter" idx="14" hasCustomPrompt="1"/>
          </p:nvPr>
        </p:nvSpPr>
        <p:spPr>
          <a:xfrm>
            <a:off x="484941" y="2700000"/>
            <a:ext cx="8928000" cy="288000"/>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a:buFontTx/>
              <a:buNone/>
              <a:defRPr lang="zh-CN" altLang="en-US" sz="1400" b="1" dirty="0" smtClean="0">
                <a:solidFill>
                  <a:srgbClr val="004E97"/>
                </a:solidFill>
              </a:defRPr>
            </a:lvl1pPr>
          </a:lstStyle>
          <a:p>
            <a:pPr marL="0" marR="0" lvl="0" indent="0" algn="l" defTabSz="914400" rtl="0" eaLnBrk="1" fontAlgn="auto" latinLnBrk="0" hangingPunct="1">
              <a:lnSpc>
                <a:spcPct val="100000"/>
              </a:lnSpc>
              <a:spcBef>
                <a:spcPts val="300"/>
              </a:spcBef>
              <a:spcAft>
                <a:spcPts val="0"/>
              </a:spcAft>
              <a:buClr>
                <a:srgbClr val="C00000"/>
              </a:buClr>
              <a:buSzPct val="80000"/>
              <a:buFontTx/>
              <a:buNone/>
              <a:defRPr/>
            </a:pPr>
            <a:r>
              <a:rPr lang="zh-CN" altLang="en-US" dirty="0"/>
              <a:t>图表标题（结论性）</a:t>
            </a:r>
          </a:p>
        </p:txBody>
      </p:sp>
      <p:sp>
        <p:nvSpPr>
          <p:cNvPr id="5" name="文本占位符 4"/>
          <p:cNvSpPr>
            <a:spLocks noGrp="1"/>
          </p:cNvSpPr>
          <p:nvPr>
            <p:ph type="body" sz="quarter" idx="47" hasCustomPrompt="1"/>
          </p:nvPr>
        </p:nvSpPr>
        <p:spPr>
          <a:xfrm>
            <a:off x="484188" y="3060000"/>
            <a:ext cx="1620000" cy="144000"/>
          </a:xfrm>
          <a:prstGeom prst="rect">
            <a:avLst/>
          </a:prstGeom>
        </p:spPr>
        <p:txBody>
          <a:bodyPr/>
          <a:lstStyle>
            <a:lvl1pPr marL="0" indent="0" algn="l">
              <a:buNone/>
              <a:defRPr sz="950"/>
            </a:lvl1pPr>
          </a:lstStyle>
          <a:p>
            <a:pPr lvl="0"/>
            <a:r>
              <a:rPr lang="zh-CN" altLang="en-US" dirty="0"/>
              <a:t>单位：</a:t>
            </a:r>
          </a:p>
        </p:txBody>
      </p:sp>
      <p:sp>
        <p:nvSpPr>
          <p:cNvPr id="8" name="文本占位符 4"/>
          <p:cNvSpPr>
            <a:spLocks noGrp="1"/>
          </p:cNvSpPr>
          <p:nvPr>
            <p:ph type="body" sz="quarter" idx="48" hasCustomPrompt="1"/>
          </p:nvPr>
        </p:nvSpPr>
        <p:spPr>
          <a:xfrm>
            <a:off x="7792941" y="3060000"/>
            <a:ext cx="1620000" cy="144000"/>
          </a:xfrm>
          <a:prstGeom prst="rect">
            <a:avLst/>
          </a:prstGeom>
        </p:spPr>
        <p:txBody>
          <a:bodyPr/>
          <a:lstStyle>
            <a:lvl1pPr marL="0" indent="0" algn="r">
              <a:buNone/>
              <a:defRPr sz="950"/>
            </a:lvl1pPr>
          </a:lstStyle>
          <a:p>
            <a:pPr lvl="0"/>
            <a:r>
              <a:rPr lang="zh-CN" altLang="en-US" dirty="0"/>
              <a:t>单位：</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大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3"/>
          <p:cNvSpPr>
            <a:spLocks noGrp="1"/>
          </p:cNvSpPr>
          <p:nvPr>
            <p:ph sz="quarter" idx="10" hasCustomPrompt="1"/>
          </p:nvPr>
        </p:nvSpPr>
        <p:spPr>
          <a:xfrm>
            <a:off x="484941" y="1080000"/>
            <a:ext cx="8928000" cy="1512000"/>
          </a:xfrm>
          <a:prstGeom prst="rect">
            <a:avLst/>
          </a:prstGeom>
          <a:noFill/>
        </p:spPr>
        <p:txBody>
          <a:bodyPr vert="horz" wrap="square" lIns="54000" tIns="72000" rIns="54000" bIns="45720" rtlCol="0">
            <a:noAutofit/>
          </a:bodyPr>
          <a:lstStyle>
            <a:lvl1pPr algn="l">
              <a:defRPr lang="zh-CN" altLang="en-US" sz="16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a:defRPr lang="zh-CN" altLang="en-US" sz="1400" smtClean="0">
                <a:latin typeface="黑体" panose="02010609060101010101" pitchFamily="49" charset="-122"/>
                <a:ea typeface="黑体" panose="02010609060101010101" pitchFamily="49" charset="-122"/>
              </a:defRPr>
            </a:lvl3pPr>
            <a:lvl4pPr>
              <a:defRPr lang="zh-CN" altLang="en-US" smtClean="0">
                <a:latin typeface="Arial" panose="020B0604020202020204" pitchFamily="34" charset="0"/>
                <a:ea typeface="楷体_GB2312" pitchFamily="49" charset="-122"/>
                <a:cs typeface="Arial" panose="020B0604020202020204" pitchFamily="34" charset="0"/>
              </a:defRPr>
            </a:lvl4pPr>
            <a:lvl5pPr>
              <a:defRPr lang="zh-CN" altLang="en-US" dirty="0">
                <a:latin typeface="Arial" panose="020B0604020202020204" pitchFamily="34" charset="0"/>
                <a:ea typeface="楷体_GB2312" pitchFamily="49" charset="-122"/>
                <a:cs typeface="Arial" panose="020B0604020202020204" pitchFamily="34" charset="0"/>
              </a:defRPr>
            </a:lvl5pPr>
          </a:lstStyle>
          <a:p>
            <a:pPr lvl="0">
              <a:buClr>
                <a:srgbClr val="C20000"/>
              </a:buClr>
            </a:pPr>
            <a:r>
              <a:rPr lang="zh-CN" altLang="en-US" dirty="0"/>
              <a:t>文字说明。黑体，</a:t>
            </a:r>
            <a:r>
              <a:rPr lang="en-US" altLang="zh-CN" dirty="0"/>
              <a:t>16</a:t>
            </a:r>
            <a:r>
              <a:rPr lang="zh-CN" altLang="en-US" dirty="0"/>
              <a:t>号字，重点加粗。</a:t>
            </a:r>
            <a:endParaRPr lang="en-US" altLang="zh-CN" dirty="0"/>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p>
        </p:txBody>
      </p:sp>
      <p:sp>
        <p:nvSpPr>
          <p:cNvPr id="10" name="内容占位符 3"/>
          <p:cNvSpPr>
            <a:spLocks noGrp="1"/>
          </p:cNvSpPr>
          <p:nvPr>
            <p:ph sz="quarter" idx="45" hasCustomPrompt="1"/>
          </p:nvPr>
        </p:nvSpPr>
        <p:spPr>
          <a:xfrm>
            <a:off x="484941" y="3060000"/>
            <a:ext cx="8928000" cy="3060000"/>
          </a:xfrm>
          <a:prstGeom prst="rect">
            <a:avLst/>
          </a:prstGeom>
          <a:noFill/>
        </p:spPr>
        <p:txBody>
          <a:bodyPr vert="horz" wrap="square" lIns="54000" tIns="72000" rIns="54000" bIns="45720" rtlCol="0">
            <a:noAutofit/>
          </a:bodyPr>
          <a:lstStyle>
            <a:lvl1pPr marL="0" indent="0" algn="l">
              <a:buFont typeface="Wingdings" panose="05000000000000000000" pitchFamily="2" charset="2"/>
              <a:buNone/>
              <a:defRPr lang="zh-CN" altLang="en-US" sz="14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a:defRPr lang="zh-CN" altLang="en-US" sz="1400" smtClean="0">
                <a:latin typeface="黑体" panose="02010609060101010101" pitchFamily="49" charset="-122"/>
                <a:ea typeface="黑体" panose="02010609060101010101" pitchFamily="49" charset="-122"/>
              </a:defRPr>
            </a:lvl3pPr>
            <a:lvl4pPr>
              <a:defRPr lang="zh-CN" altLang="en-US" smtClean="0">
                <a:latin typeface="黑体" panose="02010609060101010101" pitchFamily="49" charset="-122"/>
                <a:ea typeface="黑体" panose="02010609060101010101" pitchFamily="49" charset="-122"/>
                <a:cs typeface="Arial" panose="020B0604020202020204" pitchFamily="34" charset="0"/>
              </a:defRPr>
            </a:lvl4pPr>
            <a:lvl5pPr>
              <a:defRPr lang="zh-CN" altLang="en-US" dirty="0">
                <a:latin typeface="黑体" panose="02010609060101010101" pitchFamily="49" charset="-122"/>
                <a:ea typeface="黑体" panose="02010609060101010101" pitchFamily="49" charset="-122"/>
                <a:cs typeface="Arial" panose="020B0604020202020204" pitchFamily="34" charset="0"/>
              </a:defRPr>
            </a:lvl5pPr>
          </a:lstStyle>
          <a:p>
            <a:pPr lvl="0">
              <a:buClr>
                <a:srgbClr val="C20000"/>
              </a:buClr>
            </a:pPr>
            <a:r>
              <a:rPr lang="zh-CN" altLang="en-US" dirty="0"/>
              <a:t>图形不带标题（</a:t>
            </a:r>
            <a:r>
              <a:rPr lang="en-US" altLang="zh-CN" dirty="0"/>
              <a:t>PPT</a:t>
            </a:r>
            <a:r>
              <a:rPr lang="zh-CN" altLang="en-US" dirty="0"/>
              <a:t>已有）</a:t>
            </a:r>
            <a:endParaRPr lang="en-US" altLang="zh-CN" dirty="0"/>
          </a:p>
          <a:p>
            <a:pPr lvl="0">
              <a:buClr>
                <a:srgbClr val="C20000"/>
              </a:buClr>
            </a:pPr>
            <a:r>
              <a:rPr lang="zh-CN" altLang="en-US" dirty="0"/>
              <a:t>图例中不带单位（</a:t>
            </a:r>
            <a:r>
              <a:rPr lang="en-US" altLang="zh-CN" dirty="0"/>
              <a:t>PPT</a:t>
            </a:r>
            <a:r>
              <a:rPr lang="zh-CN" altLang="en-US" dirty="0"/>
              <a:t>已有）</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图例统一放在底部、图例位置中间</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设置主轴主要水平网格线（色号</a:t>
            </a:r>
            <a:r>
              <a:rPr lang="en-US" altLang="zh-CN" dirty="0"/>
              <a:t>221/221/221</a:t>
            </a:r>
            <a:r>
              <a:rPr lang="zh-CN" altLang="en-US" dirty="0"/>
              <a:t>）</a:t>
            </a:r>
            <a:endParaRPr lang="en-US" altLang="zh-CN" dirty="0"/>
          </a:p>
          <a:p>
            <a:r>
              <a:rPr lang="zh-CN" altLang="en-US" dirty="0"/>
              <a:t>图形中折线宽度</a:t>
            </a:r>
            <a:r>
              <a:rPr lang="en-US" altLang="zh-CN" dirty="0"/>
              <a:t>2.25</a:t>
            </a:r>
            <a:r>
              <a:rPr lang="zh-CN" altLang="en-US" dirty="0"/>
              <a:t>磅</a:t>
            </a:r>
            <a:endParaRPr lang="en-US" altLang="zh-CN" dirty="0"/>
          </a:p>
          <a:p>
            <a:r>
              <a:rPr lang="zh-CN" altLang="en-US" dirty="0"/>
              <a:t>图形中字体大小</a:t>
            </a:r>
            <a:r>
              <a:rPr lang="en-US" altLang="zh-CN" dirty="0"/>
              <a:t>8</a:t>
            </a:r>
            <a:r>
              <a:rPr lang="zh-CN" altLang="en-US" dirty="0"/>
              <a:t>、字号</a:t>
            </a:r>
            <a:r>
              <a:rPr lang="en-US" altLang="zh-CN" dirty="0"/>
              <a:t>Calibri (</a:t>
            </a:r>
            <a:r>
              <a:rPr lang="zh-CN" altLang="en-US" dirty="0"/>
              <a:t>正文</a:t>
            </a:r>
            <a:r>
              <a:rPr lang="en-US" altLang="zh-CN" dirty="0"/>
              <a:t>)</a:t>
            </a:r>
          </a:p>
          <a:p>
            <a:r>
              <a:rPr lang="zh-CN" altLang="en-US" dirty="0"/>
              <a:t>横纵坐标单位小数点统一（</a:t>
            </a:r>
            <a:r>
              <a:rPr lang="en-US" altLang="zh-CN" dirty="0"/>
              <a:t>0 </a:t>
            </a:r>
            <a:r>
              <a:rPr lang="zh-CN" altLang="en-US" dirty="0"/>
              <a:t>或 </a:t>
            </a:r>
            <a:r>
              <a:rPr lang="en-US" altLang="zh-CN" dirty="0"/>
              <a:t>2 </a:t>
            </a:r>
            <a:r>
              <a:rPr lang="zh-CN" altLang="en-US" dirty="0"/>
              <a:t>位）</a:t>
            </a:r>
            <a:endParaRPr lang="en-US" altLang="zh-CN" dirty="0"/>
          </a:p>
        </p:txBody>
      </p:sp>
      <p:sp>
        <p:nvSpPr>
          <p:cNvPr id="11" name="文本占位符 11"/>
          <p:cNvSpPr>
            <a:spLocks noGrp="1"/>
          </p:cNvSpPr>
          <p:nvPr>
            <p:ph type="body" sz="quarter" idx="14" hasCustomPrompt="1"/>
          </p:nvPr>
        </p:nvSpPr>
        <p:spPr>
          <a:xfrm>
            <a:off x="484941" y="2700000"/>
            <a:ext cx="8928000" cy="288000"/>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a:buFontTx/>
              <a:buNone/>
              <a:defRPr lang="zh-CN" altLang="en-US" sz="1400" b="1" dirty="0" smtClean="0">
                <a:solidFill>
                  <a:srgbClr val="004E97"/>
                </a:solidFill>
              </a:defRPr>
            </a:lvl1pPr>
          </a:lstStyle>
          <a:p>
            <a:pPr marL="0" marR="0" lvl="0" indent="0" algn="l" defTabSz="914400" rtl="0" eaLnBrk="1" fontAlgn="auto" latinLnBrk="0" hangingPunct="1">
              <a:lnSpc>
                <a:spcPct val="100000"/>
              </a:lnSpc>
              <a:spcBef>
                <a:spcPts val="300"/>
              </a:spcBef>
              <a:spcAft>
                <a:spcPts val="0"/>
              </a:spcAft>
              <a:buClr>
                <a:srgbClr val="C00000"/>
              </a:buClr>
              <a:buSzPct val="80000"/>
              <a:buFontTx/>
              <a:buNone/>
              <a:defRPr/>
            </a:pPr>
            <a:r>
              <a:rPr lang="zh-CN" altLang="en-US" dirty="0"/>
              <a:t>表格标题（结论性）</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小图表*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3"/>
          <p:cNvSpPr>
            <a:spLocks noGrp="1"/>
          </p:cNvSpPr>
          <p:nvPr>
            <p:ph sz="quarter" idx="10" hasCustomPrompt="1"/>
          </p:nvPr>
        </p:nvSpPr>
        <p:spPr>
          <a:xfrm>
            <a:off x="486000" y="1080000"/>
            <a:ext cx="8928000" cy="1512000"/>
          </a:xfrm>
          <a:prstGeom prst="rect">
            <a:avLst/>
          </a:prstGeom>
          <a:noFill/>
        </p:spPr>
        <p:txBody>
          <a:bodyPr vert="horz" wrap="square" lIns="54000" tIns="72000" rIns="54000" bIns="45720" rtlCol="0">
            <a:noAutofit/>
          </a:bodyPr>
          <a:lstStyle>
            <a:lvl1pPr algn="l">
              <a:defRPr lang="zh-CN" altLang="en-US" sz="16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marL="447675" indent="0">
              <a:buNone/>
              <a:defRPr lang="zh-CN" altLang="en-US" sz="1400" smtClean="0">
                <a:latin typeface="黑体" panose="02010609060101010101" pitchFamily="49" charset="-122"/>
                <a:ea typeface="黑体" panose="02010609060101010101" pitchFamily="49" charset="-122"/>
              </a:defRPr>
            </a:lvl3pPr>
            <a:lvl4pPr>
              <a:defRPr lang="zh-CN" altLang="en-US" smtClean="0">
                <a:latin typeface="Arial" panose="020B0604020202020204" pitchFamily="34" charset="0"/>
                <a:ea typeface="楷体_GB2312" pitchFamily="49" charset="-122"/>
                <a:cs typeface="Arial" panose="020B0604020202020204" pitchFamily="34" charset="0"/>
              </a:defRPr>
            </a:lvl4pPr>
            <a:lvl5pPr>
              <a:defRPr lang="zh-CN" altLang="en-US" dirty="0">
                <a:latin typeface="Arial" panose="020B0604020202020204" pitchFamily="34" charset="0"/>
                <a:ea typeface="楷体_GB2312" pitchFamily="49" charset="-122"/>
                <a:cs typeface="Arial" panose="020B0604020202020204" pitchFamily="34" charset="0"/>
              </a:defRPr>
            </a:lvl5pPr>
          </a:lstStyle>
          <a:p>
            <a:pPr lvl="0">
              <a:buClr>
                <a:srgbClr val="C20000"/>
              </a:buClr>
            </a:pPr>
            <a:r>
              <a:rPr lang="zh-CN" altLang="en-US" dirty="0"/>
              <a:t>文字说明。黑体，</a:t>
            </a:r>
            <a:r>
              <a:rPr lang="en-US" altLang="zh-CN" dirty="0"/>
              <a:t>16</a:t>
            </a:r>
            <a:r>
              <a:rPr lang="zh-CN" altLang="en-US" dirty="0"/>
              <a:t>号字，重点加粗。</a:t>
            </a:r>
            <a:endParaRPr lang="en-US" altLang="zh-CN" dirty="0"/>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p>
          <a:p>
            <a:pPr lvl="0">
              <a:buClr>
                <a:srgbClr val="C20000"/>
              </a:buClr>
            </a:pPr>
            <a:r>
              <a:rPr lang="en-US" altLang="zh-CN" dirty="0"/>
              <a:t>1</a:t>
            </a:r>
            <a:endParaRPr lang="zh-CN" altLang="en-US" dirty="0"/>
          </a:p>
        </p:txBody>
      </p:sp>
      <p:sp>
        <p:nvSpPr>
          <p:cNvPr id="10" name="内容占位符 3"/>
          <p:cNvSpPr>
            <a:spLocks noGrp="1"/>
          </p:cNvSpPr>
          <p:nvPr>
            <p:ph sz="quarter" idx="45" hasCustomPrompt="1"/>
          </p:nvPr>
        </p:nvSpPr>
        <p:spPr>
          <a:xfrm>
            <a:off x="486000" y="3240000"/>
            <a:ext cx="4320000" cy="2880000"/>
          </a:xfrm>
          <a:prstGeom prst="rect">
            <a:avLst/>
          </a:prstGeom>
          <a:noFill/>
        </p:spPr>
        <p:txBody>
          <a:bodyPr vert="horz" wrap="square" lIns="54000" tIns="72000" rIns="54000" bIns="45720" rtlCol="0">
            <a:noAutofit/>
          </a:bodyPr>
          <a:lstStyle>
            <a:lvl1pPr marL="0" indent="0" algn="l">
              <a:buFontTx/>
              <a:buNone/>
              <a:defRPr lang="zh-CN" altLang="en-US" sz="14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marL="447675" indent="0">
              <a:buNone/>
              <a:defRPr lang="zh-CN" altLang="en-US" sz="1400" smtClean="0">
                <a:latin typeface="黑体" panose="02010609060101010101" pitchFamily="49" charset="-122"/>
                <a:ea typeface="黑体" panose="02010609060101010101" pitchFamily="49" charset="-122"/>
              </a:defRPr>
            </a:lvl3pPr>
            <a:lvl4pPr>
              <a:defRPr lang="zh-CN" altLang="en-US" smtClean="0">
                <a:latin typeface="黑体" panose="02010609060101010101" pitchFamily="49" charset="-122"/>
                <a:ea typeface="黑体" panose="02010609060101010101" pitchFamily="49" charset="-122"/>
                <a:cs typeface="Arial" panose="020B0604020202020204" pitchFamily="34" charset="0"/>
              </a:defRPr>
            </a:lvl4pPr>
            <a:lvl5pPr>
              <a:defRPr lang="zh-CN" altLang="en-US" dirty="0">
                <a:latin typeface="黑体" panose="02010609060101010101" pitchFamily="49" charset="-122"/>
                <a:ea typeface="黑体" panose="02010609060101010101" pitchFamily="49" charset="-122"/>
                <a:cs typeface="Arial" panose="020B0604020202020204" pitchFamily="34" charset="0"/>
              </a:defRPr>
            </a:lvl5pPr>
          </a:lstStyle>
          <a:p>
            <a:pPr lvl="0">
              <a:buClr>
                <a:srgbClr val="C20000"/>
              </a:buClr>
            </a:pPr>
            <a:r>
              <a:rPr lang="zh-CN" altLang="en-US" dirty="0"/>
              <a:t>图形不带标题（</a:t>
            </a:r>
            <a:r>
              <a:rPr lang="en-US" altLang="zh-CN" dirty="0"/>
              <a:t>PPT</a:t>
            </a:r>
            <a:r>
              <a:rPr lang="zh-CN" altLang="en-US" dirty="0"/>
              <a:t>已有）</a:t>
            </a:r>
            <a:endParaRPr lang="en-US" altLang="zh-CN" dirty="0"/>
          </a:p>
          <a:p>
            <a:pPr lvl="0">
              <a:buClr>
                <a:srgbClr val="C20000"/>
              </a:buClr>
            </a:pPr>
            <a:r>
              <a:rPr lang="zh-CN" altLang="en-US" dirty="0"/>
              <a:t>图例中不带单位（</a:t>
            </a:r>
            <a:r>
              <a:rPr lang="en-US" altLang="zh-CN" dirty="0"/>
              <a:t>PPT</a:t>
            </a:r>
            <a:r>
              <a:rPr lang="zh-CN" altLang="en-US" dirty="0"/>
              <a:t>已有）</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图例统一放在底部、图例位置中间</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设置主轴主要水平网格线（色号</a:t>
            </a:r>
            <a:r>
              <a:rPr lang="en-US" altLang="zh-CN" dirty="0"/>
              <a:t>221/221/221</a:t>
            </a:r>
            <a:r>
              <a:rPr lang="zh-CN" altLang="en-US" dirty="0"/>
              <a:t>）</a:t>
            </a:r>
            <a:endParaRPr lang="en-US" altLang="zh-CN" dirty="0"/>
          </a:p>
          <a:p>
            <a:r>
              <a:rPr lang="zh-CN" altLang="en-US" dirty="0"/>
              <a:t>图形中折线宽度</a:t>
            </a:r>
            <a:r>
              <a:rPr lang="en-US" altLang="zh-CN" dirty="0"/>
              <a:t>2.25</a:t>
            </a:r>
            <a:r>
              <a:rPr lang="zh-CN" altLang="en-US" dirty="0"/>
              <a:t>磅</a:t>
            </a:r>
            <a:endParaRPr lang="en-US" altLang="zh-CN" dirty="0"/>
          </a:p>
          <a:p>
            <a:r>
              <a:rPr lang="zh-CN" altLang="en-US" dirty="0"/>
              <a:t>图形中字体大小</a:t>
            </a:r>
            <a:r>
              <a:rPr lang="en-US" altLang="zh-CN" dirty="0"/>
              <a:t>8</a:t>
            </a:r>
            <a:r>
              <a:rPr lang="zh-CN" altLang="en-US" dirty="0"/>
              <a:t>、字号</a:t>
            </a:r>
            <a:r>
              <a:rPr lang="en-US" altLang="zh-CN" dirty="0"/>
              <a:t>Calibri (</a:t>
            </a:r>
            <a:r>
              <a:rPr lang="zh-CN" altLang="en-US" dirty="0"/>
              <a:t>正文</a:t>
            </a:r>
            <a:r>
              <a:rPr lang="en-US" altLang="zh-CN" dirty="0"/>
              <a:t>)</a:t>
            </a:r>
          </a:p>
          <a:p>
            <a:r>
              <a:rPr lang="zh-CN" altLang="en-US" dirty="0"/>
              <a:t>横纵坐标单位小数点统一（</a:t>
            </a:r>
            <a:r>
              <a:rPr lang="en-US" altLang="zh-CN" dirty="0"/>
              <a:t>0 </a:t>
            </a:r>
            <a:r>
              <a:rPr lang="zh-CN" altLang="en-US" dirty="0"/>
              <a:t>或 </a:t>
            </a:r>
            <a:r>
              <a:rPr lang="en-US" altLang="zh-CN" dirty="0"/>
              <a:t>2 </a:t>
            </a:r>
            <a:r>
              <a:rPr lang="zh-CN" altLang="en-US" dirty="0"/>
              <a:t>位）</a:t>
            </a:r>
            <a:endParaRPr lang="en-US" altLang="zh-CN" dirty="0"/>
          </a:p>
          <a:p>
            <a:pPr lvl="0">
              <a:buClr>
                <a:srgbClr val="C20000"/>
              </a:buClr>
            </a:pPr>
            <a:endParaRPr lang="zh-CN" altLang="en-US" dirty="0"/>
          </a:p>
        </p:txBody>
      </p:sp>
      <p:sp>
        <p:nvSpPr>
          <p:cNvPr id="11" name="文本占位符 11"/>
          <p:cNvSpPr>
            <a:spLocks noGrp="1"/>
          </p:cNvSpPr>
          <p:nvPr>
            <p:ph type="body" sz="quarter" idx="14" hasCustomPrompt="1"/>
          </p:nvPr>
        </p:nvSpPr>
        <p:spPr>
          <a:xfrm>
            <a:off x="486000" y="2700000"/>
            <a:ext cx="4320000" cy="288000"/>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a:defRPr lang="zh-CN" altLang="en-US" sz="1400" b="1" dirty="0">
                <a:solidFill>
                  <a:srgbClr val="004E97"/>
                </a:solidFill>
              </a:defRPr>
            </a:lvl1pPr>
          </a:lstStyle>
          <a:p>
            <a:pPr marL="0" marR="0" lvl="0" indent="0" fontAlgn="auto">
              <a:lnSpc>
                <a:spcPct val="100000"/>
              </a:lnSpc>
              <a:spcAft>
                <a:spcPts val="0"/>
              </a:spcAft>
              <a:buFontTx/>
              <a:buNone/>
            </a:pPr>
            <a:r>
              <a:rPr lang="zh-CN" altLang="en-US" dirty="0"/>
              <a:t>图表标题（结论性）</a:t>
            </a:r>
          </a:p>
        </p:txBody>
      </p:sp>
      <p:sp>
        <p:nvSpPr>
          <p:cNvPr id="7" name="内容占位符 3"/>
          <p:cNvSpPr>
            <a:spLocks noGrp="1"/>
          </p:cNvSpPr>
          <p:nvPr>
            <p:ph sz="quarter" idx="47" hasCustomPrompt="1"/>
          </p:nvPr>
        </p:nvSpPr>
        <p:spPr>
          <a:xfrm>
            <a:off x="5094406" y="3240000"/>
            <a:ext cx="4320000" cy="2880000"/>
          </a:xfrm>
          <a:prstGeom prst="rect">
            <a:avLst/>
          </a:prstGeom>
          <a:noFill/>
        </p:spPr>
        <p:txBody>
          <a:bodyPr vert="horz" wrap="square" lIns="54000" tIns="72000" rIns="54000" bIns="45720" rtlCol="0">
            <a:noAutofit/>
          </a:bodyPr>
          <a:lstStyle>
            <a:lvl1pPr marL="0" indent="0" algn="l">
              <a:buFontTx/>
              <a:buNone/>
              <a:defRPr lang="zh-CN" altLang="en-US" sz="1400" smtClean="0">
                <a:latin typeface="黑体" panose="02010609060101010101" pitchFamily="49" charset="-122"/>
                <a:ea typeface="黑体" panose="02010609060101010101" pitchFamily="49" charset="-122"/>
              </a:defRPr>
            </a:lvl1pPr>
            <a:lvl2pPr>
              <a:defRPr lang="zh-CN" altLang="en-US" sz="1400" smtClean="0">
                <a:latin typeface="黑体" panose="02010609060101010101" pitchFamily="49" charset="-122"/>
                <a:ea typeface="黑体" panose="02010609060101010101" pitchFamily="49" charset="-122"/>
              </a:defRPr>
            </a:lvl2pPr>
            <a:lvl3pPr>
              <a:defRPr lang="zh-CN" altLang="en-US" sz="1400" smtClean="0">
                <a:latin typeface="黑体" panose="02010609060101010101" pitchFamily="49" charset="-122"/>
                <a:ea typeface="黑体" panose="02010609060101010101" pitchFamily="49" charset="-122"/>
              </a:defRPr>
            </a:lvl3pPr>
            <a:lvl4pPr>
              <a:defRPr lang="zh-CN" altLang="en-US" smtClean="0">
                <a:latin typeface="黑体" panose="02010609060101010101" pitchFamily="49" charset="-122"/>
                <a:ea typeface="黑体" panose="02010609060101010101" pitchFamily="49" charset="-122"/>
                <a:cs typeface="Arial" panose="020B0604020202020204" pitchFamily="34" charset="0"/>
              </a:defRPr>
            </a:lvl4pPr>
            <a:lvl5pPr>
              <a:defRPr lang="zh-CN" altLang="en-US" dirty="0">
                <a:latin typeface="黑体" panose="02010609060101010101" pitchFamily="49" charset="-122"/>
                <a:ea typeface="黑体" panose="02010609060101010101" pitchFamily="49" charset="-122"/>
                <a:cs typeface="Arial" panose="020B0604020202020204" pitchFamily="34" charset="0"/>
              </a:defRPr>
            </a:lvl5pPr>
          </a:lstStyle>
          <a:p>
            <a:pPr lvl="0">
              <a:buClr>
                <a:srgbClr val="C20000"/>
              </a:buClr>
            </a:pPr>
            <a:r>
              <a:rPr lang="zh-CN" altLang="en-US" dirty="0"/>
              <a:t>图形不带标题（</a:t>
            </a:r>
            <a:r>
              <a:rPr lang="en-US" altLang="zh-CN" dirty="0"/>
              <a:t>PPT</a:t>
            </a:r>
            <a:r>
              <a:rPr lang="zh-CN" altLang="en-US" dirty="0"/>
              <a:t>已有）</a:t>
            </a:r>
            <a:endParaRPr lang="en-US" altLang="zh-CN" dirty="0"/>
          </a:p>
          <a:p>
            <a:pPr lvl="0">
              <a:buClr>
                <a:srgbClr val="C20000"/>
              </a:buClr>
            </a:pPr>
            <a:r>
              <a:rPr lang="zh-CN" altLang="en-US" dirty="0"/>
              <a:t>图例中不带单位（</a:t>
            </a:r>
            <a:r>
              <a:rPr lang="en-US" altLang="zh-CN" dirty="0"/>
              <a:t>PPT</a:t>
            </a:r>
            <a:r>
              <a:rPr lang="zh-CN" altLang="en-US" dirty="0"/>
              <a:t>已有）</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图例统一放在底部、图例位置中间</a:t>
            </a:r>
            <a:endParaRPr lang="en-US" altLang="zh-CN" dirty="0"/>
          </a:p>
          <a:p>
            <a:pPr marL="0" marR="0" lvl="0" indent="0" algn="l" defTabSz="914400" rtl="0" eaLnBrk="1" fontAlgn="auto" latinLnBrk="0" hangingPunct="1">
              <a:lnSpc>
                <a:spcPct val="100000"/>
              </a:lnSpc>
              <a:spcBef>
                <a:spcPts val="300"/>
              </a:spcBef>
              <a:spcAft>
                <a:spcPts val="0"/>
              </a:spcAft>
              <a:buClr>
                <a:srgbClr val="C00000"/>
              </a:buClr>
              <a:buSzPct val="80000"/>
              <a:buFont typeface="Wingdings" panose="05000000000000000000" pitchFamily="2" charset="2"/>
              <a:buNone/>
              <a:defRPr/>
            </a:pPr>
            <a:r>
              <a:rPr lang="zh-CN" altLang="en-US" dirty="0"/>
              <a:t>设置主轴主要水平网格线（色号</a:t>
            </a:r>
            <a:r>
              <a:rPr lang="en-US" altLang="zh-CN" dirty="0"/>
              <a:t>221/221/221</a:t>
            </a:r>
            <a:r>
              <a:rPr lang="zh-CN" altLang="en-US" dirty="0"/>
              <a:t>）</a:t>
            </a:r>
            <a:endParaRPr lang="en-US" altLang="zh-CN" dirty="0"/>
          </a:p>
          <a:p>
            <a:r>
              <a:rPr lang="zh-CN" altLang="en-US" dirty="0"/>
              <a:t>图形中折线宽度</a:t>
            </a:r>
            <a:r>
              <a:rPr lang="en-US" altLang="zh-CN" dirty="0"/>
              <a:t>2.25</a:t>
            </a:r>
            <a:r>
              <a:rPr lang="zh-CN" altLang="en-US" dirty="0"/>
              <a:t>磅</a:t>
            </a:r>
            <a:endParaRPr lang="en-US" altLang="zh-CN" dirty="0"/>
          </a:p>
          <a:p>
            <a:r>
              <a:rPr lang="zh-CN" altLang="en-US" dirty="0"/>
              <a:t>图形中字体大小</a:t>
            </a:r>
            <a:r>
              <a:rPr lang="en-US" altLang="zh-CN" dirty="0"/>
              <a:t>8</a:t>
            </a:r>
            <a:r>
              <a:rPr lang="zh-CN" altLang="en-US" dirty="0"/>
              <a:t>、字号</a:t>
            </a:r>
            <a:r>
              <a:rPr lang="en-US" altLang="zh-CN" dirty="0"/>
              <a:t>Calibri (</a:t>
            </a:r>
            <a:r>
              <a:rPr lang="zh-CN" altLang="en-US" dirty="0"/>
              <a:t>正文</a:t>
            </a:r>
            <a:r>
              <a:rPr lang="en-US" altLang="zh-CN" dirty="0"/>
              <a:t>)</a:t>
            </a:r>
          </a:p>
          <a:p>
            <a:r>
              <a:rPr lang="zh-CN" altLang="en-US" dirty="0"/>
              <a:t>横纵坐标单位小数点统一（</a:t>
            </a:r>
            <a:r>
              <a:rPr lang="en-US" altLang="zh-CN" dirty="0"/>
              <a:t>0 </a:t>
            </a:r>
            <a:r>
              <a:rPr lang="zh-CN" altLang="en-US" dirty="0"/>
              <a:t>或 </a:t>
            </a:r>
            <a:r>
              <a:rPr lang="en-US" altLang="zh-CN" dirty="0"/>
              <a:t>2 </a:t>
            </a:r>
            <a:r>
              <a:rPr lang="zh-CN" altLang="en-US" dirty="0"/>
              <a:t>位）</a:t>
            </a:r>
            <a:endParaRPr lang="en-US" altLang="zh-CN" dirty="0"/>
          </a:p>
          <a:p>
            <a:pPr lvl="0">
              <a:buClr>
                <a:srgbClr val="C20000"/>
              </a:buClr>
            </a:pPr>
            <a:endParaRPr lang="zh-CN" altLang="en-US" dirty="0"/>
          </a:p>
        </p:txBody>
      </p:sp>
      <p:sp>
        <p:nvSpPr>
          <p:cNvPr id="8" name="文本占位符 11"/>
          <p:cNvSpPr>
            <a:spLocks noGrp="1"/>
          </p:cNvSpPr>
          <p:nvPr>
            <p:ph type="body" sz="quarter" idx="48" hasCustomPrompt="1"/>
          </p:nvPr>
        </p:nvSpPr>
        <p:spPr>
          <a:xfrm>
            <a:off x="5094407" y="2700000"/>
            <a:ext cx="4320000" cy="288000"/>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a:buFontTx/>
              <a:buNone/>
              <a:defRPr lang="zh-CN" altLang="en-US" sz="1400" b="1" dirty="0" smtClean="0">
                <a:solidFill>
                  <a:srgbClr val="004E97"/>
                </a:solidFill>
              </a:defRPr>
            </a:lvl1pPr>
          </a:lstStyle>
          <a:p>
            <a:pPr marL="0" marR="0" lvl="0" indent="0" algn="l" defTabSz="914400" rtl="0" eaLnBrk="1" fontAlgn="auto" latinLnBrk="0" hangingPunct="1">
              <a:lnSpc>
                <a:spcPct val="100000"/>
              </a:lnSpc>
              <a:spcBef>
                <a:spcPts val="300"/>
              </a:spcBef>
              <a:spcAft>
                <a:spcPts val="0"/>
              </a:spcAft>
              <a:buClr>
                <a:srgbClr val="C00000"/>
              </a:buClr>
              <a:buSzPct val="80000"/>
              <a:buFontTx/>
              <a:buNone/>
              <a:defRPr/>
            </a:pPr>
            <a:r>
              <a:rPr lang="zh-CN" altLang="en-US" dirty="0"/>
              <a:t>图表标题（结论性）</a:t>
            </a:r>
          </a:p>
        </p:txBody>
      </p:sp>
      <p:sp>
        <p:nvSpPr>
          <p:cNvPr id="13" name="文本占位符 4"/>
          <p:cNvSpPr>
            <a:spLocks noGrp="1"/>
          </p:cNvSpPr>
          <p:nvPr>
            <p:ph type="body" sz="quarter" idx="49" hasCustomPrompt="1"/>
          </p:nvPr>
        </p:nvSpPr>
        <p:spPr>
          <a:xfrm>
            <a:off x="486000" y="3060000"/>
            <a:ext cx="1620000" cy="144000"/>
          </a:xfrm>
          <a:prstGeom prst="rect">
            <a:avLst/>
          </a:prstGeom>
        </p:spPr>
        <p:txBody>
          <a:bodyPr/>
          <a:lstStyle>
            <a:lvl1pPr marL="0" indent="0" algn="l">
              <a:buNone/>
              <a:defRPr sz="950"/>
            </a:lvl1pPr>
          </a:lstStyle>
          <a:p>
            <a:pPr lvl="0"/>
            <a:r>
              <a:rPr lang="zh-CN" altLang="en-US" dirty="0"/>
              <a:t>单位：</a:t>
            </a:r>
          </a:p>
        </p:txBody>
      </p:sp>
      <p:sp>
        <p:nvSpPr>
          <p:cNvPr id="16" name="文本占位符 4"/>
          <p:cNvSpPr>
            <a:spLocks noGrp="1"/>
          </p:cNvSpPr>
          <p:nvPr>
            <p:ph type="body" sz="quarter" idx="50" hasCustomPrompt="1"/>
          </p:nvPr>
        </p:nvSpPr>
        <p:spPr>
          <a:xfrm>
            <a:off x="5085353" y="3060000"/>
            <a:ext cx="1620000" cy="144000"/>
          </a:xfrm>
          <a:prstGeom prst="rect">
            <a:avLst/>
          </a:prstGeom>
        </p:spPr>
        <p:txBody>
          <a:bodyPr/>
          <a:lstStyle>
            <a:lvl1pPr marL="0" indent="0" algn="l">
              <a:buNone/>
              <a:defRPr sz="950"/>
            </a:lvl1pPr>
          </a:lstStyle>
          <a:p>
            <a:pPr lvl="0"/>
            <a:r>
              <a:rPr lang="zh-CN" altLang="en-US" dirty="0"/>
              <a:t>单位：</a:t>
            </a:r>
          </a:p>
        </p:txBody>
      </p:sp>
      <p:sp>
        <p:nvSpPr>
          <p:cNvPr id="12" name="文本占位符 4"/>
          <p:cNvSpPr>
            <a:spLocks noGrp="1"/>
          </p:cNvSpPr>
          <p:nvPr>
            <p:ph type="body" sz="quarter" idx="51" hasCustomPrompt="1"/>
          </p:nvPr>
        </p:nvSpPr>
        <p:spPr>
          <a:xfrm>
            <a:off x="7794000" y="3060000"/>
            <a:ext cx="1620000" cy="144000"/>
          </a:xfrm>
          <a:prstGeom prst="rect">
            <a:avLst/>
          </a:prstGeom>
        </p:spPr>
        <p:txBody>
          <a:bodyPr/>
          <a:lstStyle>
            <a:lvl1pPr marL="0" indent="0" algn="r">
              <a:buNone/>
              <a:defRPr sz="950"/>
            </a:lvl1pPr>
          </a:lstStyle>
          <a:p>
            <a:pPr lvl="0"/>
            <a:r>
              <a:rPr lang="zh-CN" altLang="en-US" dirty="0"/>
              <a:t>单位：</a:t>
            </a:r>
          </a:p>
        </p:txBody>
      </p:sp>
      <p:sp>
        <p:nvSpPr>
          <p:cNvPr id="14" name="文本占位符 4"/>
          <p:cNvSpPr>
            <a:spLocks noGrp="1"/>
          </p:cNvSpPr>
          <p:nvPr>
            <p:ph type="body" sz="quarter" idx="52" hasCustomPrompt="1"/>
          </p:nvPr>
        </p:nvSpPr>
        <p:spPr>
          <a:xfrm>
            <a:off x="3183926" y="3060000"/>
            <a:ext cx="1620000" cy="144000"/>
          </a:xfrm>
          <a:prstGeom prst="rect">
            <a:avLst/>
          </a:prstGeom>
        </p:spPr>
        <p:txBody>
          <a:bodyPr/>
          <a:lstStyle>
            <a:lvl1pPr marL="0" indent="0" algn="r">
              <a:buNone/>
              <a:defRPr sz="950"/>
            </a:lvl1pPr>
          </a:lstStyle>
          <a:p>
            <a:pPr lvl="0"/>
            <a:r>
              <a:rPr lang="zh-CN" altLang="en-US" dirty="0"/>
              <a:t>单位：</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6000" y="274638"/>
            <a:ext cx="8928000" cy="582594"/>
          </a:xfrm>
          <a:prstGeom prst="rect">
            <a:avLst/>
          </a:prstGeom>
        </p:spPr>
        <p:txBody>
          <a:bodyPr vert="horz" lIns="91440" tIns="45720" rIns="91440" bIns="45720" rtlCol="0" anchor="ctr">
            <a:noAutofit/>
          </a:bodyPr>
          <a:lstStyle/>
          <a:p>
            <a:endParaRPr lang="zh-CN" altLang="en-US" dirty="0"/>
          </a:p>
        </p:txBody>
      </p:sp>
      <p:sp>
        <p:nvSpPr>
          <p:cNvPr id="58" name="Rectangle 7"/>
          <p:cNvSpPr>
            <a:spLocks noChangeArrowheads="1"/>
          </p:cNvSpPr>
          <p:nvPr userDrawn="1"/>
        </p:nvSpPr>
        <p:spPr bwMode="auto">
          <a:xfrm>
            <a:off x="486000" y="887932"/>
            <a:ext cx="8928000" cy="36000"/>
          </a:xfrm>
          <a:prstGeom prst="rect">
            <a:avLst/>
          </a:prstGeom>
          <a:solidFill>
            <a:srgbClr val="004E97"/>
          </a:solidFill>
          <a:ln w="9525">
            <a:solidFill>
              <a:srgbClr val="004E97"/>
            </a:solidFill>
            <a:miter lim="800000"/>
          </a:ln>
          <a:effectLst/>
        </p:spPr>
        <p:txBody>
          <a:bodyPr wrap="none" anchor="ctr"/>
          <a:lstStyle/>
          <a:p>
            <a:pPr>
              <a:defRPr/>
            </a:pPr>
            <a:endParaRPr lang="zh-CN" altLang="en-US" sz="1600" b="0" dirty="0">
              <a:solidFill>
                <a:schemeClr val="bg1"/>
              </a:solidFill>
              <a:latin typeface="Arial" panose="020B0604020202020204" pitchFamily="34" charset="0"/>
              <a:ea typeface="楷体_GB2312" pitchFamily="49" charset="-122"/>
              <a:cs typeface="Arial" panose="020B0604020202020204" pitchFamily="34" charset="0"/>
            </a:endParaRPr>
          </a:p>
        </p:txBody>
      </p:sp>
      <p:sp>
        <p:nvSpPr>
          <p:cNvPr id="62" name="TextBox 61"/>
          <p:cNvSpPr txBox="1"/>
          <p:nvPr/>
        </p:nvSpPr>
        <p:spPr>
          <a:xfrm>
            <a:off x="8976199" y="6402712"/>
            <a:ext cx="500066" cy="276999"/>
          </a:xfrm>
          <a:prstGeom prst="rect">
            <a:avLst/>
          </a:prstGeom>
          <a:noFill/>
        </p:spPr>
        <p:txBody>
          <a:bodyPr wrap="square" rtlCol="0">
            <a:spAutoFit/>
          </a:bodyPr>
          <a:lstStyle/>
          <a:p>
            <a:pPr algn="r"/>
            <a:fld id="{99EE300C-711E-4804-8849-822FE7D55971}" type="slidenum">
              <a:rPr lang="zh-CN" altLang="en-US" sz="1200" b="0" smtClean="0">
                <a:solidFill>
                  <a:schemeClr val="tx1"/>
                </a:solidFill>
                <a:latin typeface="Arial" panose="020B0604020202020204" pitchFamily="34" charset="0"/>
                <a:ea typeface="楷体_GB2312" pitchFamily="49" charset="-122"/>
                <a:cs typeface="Arial" panose="020B0604020202020204" pitchFamily="34" charset="0"/>
              </a:rPr>
              <a:t>‹#›</a:t>
            </a:fld>
            <a:endParaRPr lang="zh-CN" altLang="en-US" sz="1200" b="0" dirty="0">
              <a:solidFill>
                <a:schemeClr val="tx1"/>
              </a:solidFill>
              <a:latin typeface="Arial" panose="020B0604020202020204" pitchFamily="34" charset="0"/>
              <a:ea typeface="楷体_GB2312" pitchFamily="49" charset="-122"/>
              <a:cs typeface="Arial" panose="020B0604020202020204" pitchFamily="34" charset="0"/>
            </a:endParaRPr>
          </a:p>
        </p:txBody>
      </p:sp>
      <p:sp>
        <p:nvSpPr>
          <p:cNvPr id="42" name="Rectangle 7"/>
          <p:cNvSpPr>
            <a:spLocks noChangeArrowheads="1"/>
          </p:cNvSpPr>
          <p:nvPr userDrawn="1"/>
        </p:nvSpPr>
        <p:spPr bwMode="auto">
          <a:xfrm>
            <a:off x="486000" y="6330444"/>
            <a:ext cx="8928000" cy="18000"/>
          </a:xfrm>
          <a:prstGeom prst="rect">
            <a:avLst/>
          </a:prstGeom>
          <a:solidFill>
            <a:srgbClr val="004E97"/>
          </a:solidFill>
          <a:ln w="9525">
            <a:solidFill>
              <a:srgbClr val="004E97"/>
            </a:solidFill>
            <a:miter lim="800000"/>
          </a:ln>
          <a:effectLst/>
        </p:spPr>
        <p:txBody>
          <a:bodyPr wrap="none" anchor="ctr"/>
          <a:lstStyle/>
          <a:p>
            <a:pPr>
              <a:defRPr/>
            </a:pPr>
            <a:endParaRPr lang="zh-CN" altLang="en-US" sz="1600" b="0" dirty="0">
              <a:solidFill>
                <a:schemeClr val="bg1"/>
              </a:solidFill>
              <a:latin typeface="Arial" panose="020B0604020202020204" pitchFamily="34" charset="0"/>
              <a:ea typeface="楷体_GB2312" pitchFamily="49" charset="-122"/>
              <a:cs typeface="Arial" panose="020B0604020202020204" pitchFamily="34" charset="0"/>
            </a:endParaRPr>
          </a:p>
        </p:txBody>
      </p:sp>
      <p:sp>
        <p:nvSpPr>
          <p:cNvPr id="36" name="矩形 35"/>
          <p:cNvSpPr/>
          <p:nvPr/>
        </p:nvSpPr>
        <p:spPr>
          <a:xfrm>
            <a:off x="-1698024" y="631325"/>
            <a:ext cx="1536104" cy="4927645"/>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0800" rIns="18000" bIns="10800" numCol="1" spcCol="0" rtlCol="0" fromWordArt="0" anchor="ctr" anchorCtr="0" forceAA="0" compatLnSpc="1">
            <a:noAutofit/>
          </a:bodyPr>
          <a:lstStyle/>
          <a:p>
            <a:pPr algn="ctr"/>
            <a:endParaRPr lang="zh-CN" altLang="en-US" sz="1200">
              <a:solidFill>
                <a:srgbClr val="000000"/>
              </a:solidFill>
            </a:endParaRPr>
          </a:p>
        </p:txBody>
      </p:sp>
      <p:sp>
        <p:nvSpPr>
          <p:cNvPr id="37" name="Text Box 20"/>
          <p:cNvSpPr txBox="1">
            <a:spLocks noChangeArrowheads="1"/>
          </p:cNvSpPr>
          <p:nvPr/>
        </p:nvSpPr>
        <p:spPr bwMode="auto">
          <a:xfrm>
            <a:off x="-1161181" y="764704"/>
            <a:ext cx="900000" cy="288000"/>
          </a:xfrm>
          <a:prstGeom prst="rect">
            <a:avLst/>
          </a:prstGeom>
          <a:solidFill>
            <a:srgbClr val="004E97"/>
          </a:solidFill>
          <a:ln w="9525" algn="ctr">
            <a:noFill/>
            <a:miter lim="800000"/>
          </a:ln>
          <a:effectLst/>
        </p:spPr>
        <p:txBody>
          <a:bodyPr wrap="none" anchor="ctr"/>
          <a:lstStyle>
            <a:defPPr>
              <a:defRPr lang="zh-CN"/>
            </a:defPPr>
            <a:lvl1pPr>
              <a:defRPr>
                <a:solidFill>
                  <a:srgbClr val="000000"/>
                </a:solidFill>
                <a:latin typeface="Arial" panose="020B0604020202020204" pitchFamily="34" charset="0"/>
                <a:ea typeface="楷体_GB2312" pitchFamily="49" charset="-122"/>
                <a:cs typeface="Arial" panose="020B0604020202020204" pitchFamily="34" charset="0"/>
              </a:defRPr>
            </a:lvl1pPr>
          </a:lstStyle>
          <a:p>
            <a:pPr algn="ctr"/>
            <a:r>
              <a:rPr lang="en-US" sz="1050" b="1" dirty="0">
                <a:solidFill>
                  <a:srgbClr val="FFFFFF"/>
                </a:solidFill>
              </a:rPr>
              <a:t> 0/78/151</a:t>
            </a:r>
          </a:p>
        </p:txBody>
      </p:sp>
      <p:sp>
        <p:nvSpPr>
          <p:cNvPr id="38" name="Text Box 24"/>
          <p:cNvSpPr txBox="1">
            <a:spLocks noChangeArrowheads="1"/>
          </p:cNvSpPr>
          <p:nvPr/>
        </p:nvSpPr>
        <p:spPr bwMode="auto">
          <a:xfrm>
            <a:off x="-1161181" y="1121147"/>
            <a:ext cx="900000" cy="288000"/>
          </a:xfrm>
          <a:prstGeom prst="rect">
            <a:avLst/>
          </a:prstGeom>
          <a:solidFill>
            <a:srgbClr val="FFCE2E"/>
          </a:solidFill>
          <a:ln w="9525" algn="ctr">
            <a:noFill/>
            <a:miter lim="800000"/>
          </a:ln>
          <a:effectLst/>
        </p:spPr>
        <p:txBody>
          <a:bodyPr wrap="none" anchor="ctr"/>
          <a:lstStyle>
            <a:defPPr>
              <a:defRPr lang="zh-CN"/>
            </a:defPPr>
            <a:lvl1pPr>
              <a:defRPr>
                <a:solidFill>
                  <a:srgbClr val="000000"/>
                </a:solidFill>
                <a:latin typeface="Arial" panose="020B0604020202020204" pitchFamily="34" charset="0"/>
                <a:ea typeface="楷体_GB2312" pitchFamily="49" charset="-122"/>
                <a:cs typeface="Arial" panose="020B0604020202020204" pitchFamily="34" charset="0"/>
              </a:defRPr>
            </a:lvl1pPr>
          </a:lstStyle>
          <a:p>
            <a:pPr algn="ctr"/>
            <a:r>
              <a:rPr lang="en-US" altLang="zh-TW" sz="1050" b="1" dirty="0">
                <a:solidFill>
                  <a:srgbClr val="000000"/>
                </a:solidFill>
              </a:rPr>
              <a:t>255/206/46</a:t>
            </a:r>
            <a:endParaRPr lang="en-US" sz="1050" b="1" dirty="0">
              <a:solidFill>
                <a:srgbClr val="000000"/>
              </a:solidFill>
            </a:endParaRPr>
          </a:p>
        </p:txBody>
      </p:sp>
      <p:sp>
        <p:nvSpPr>
          <p:cNvPr id="39" name="Text Box 24"/>
          <p:cNvSpPr txBox="1">
            <a:spLocks noChangeArrowheads="1"/>
          </p:cNvSpPr>
          <p:nvPr/>
        </p:nvSpPr>
        <p:spPr bwMode="auto">
          <a:xfrm>
            <a:off x="-1161181" y="3477253"/>
            <a:ext cx="900000" cy="288000"/>
          </a:xfrm>
          <a:prstGeom prst="rect">
            <a:avLst/>
          </a:prstGeom>
          <a:solidFill>
            <a:srgbClr val="B5B5B5"/>
          </a:solidFill>
          <a:ln w="9525" algn="ctr">
            <a:noFill/>
            <a:miter lim="800000"/>
          </a:ln>
          <a:effectLst/>
        </p:spPr>
        <p:txBody>
          <a:bodyPr wrap="none" anchor="ctr"/>
          <a:lstStyle>
            <a:defPPr>
              <a:defRPr lang="zh-CN"/>
            </a:defPPr>
            <a:lvl1pPr algn="ctr">
              <a:defRPr sz="1050" b="1">
                <a:solidFill>
                  <a:srgbClr val="000000"/>
                </a:solidFill>
                <a:latin typeface="Arial" panose="020B0604020202020204" pitchFamily="34" charset="0"/>
                <a:ea typeface="楷体_GB2312" pitchFamily="49" charset="-122"/>
                <a:cs typeface="Arial" panose="020B0604020202020204" pitchFamily="34" charset="0"/>
              </a:defRPr>
            </a:lvl1pPr>
          </a:lstStyle>
          <a:p>
            <a:pPr lvl="0"/>
            <a:r>
              <a:rPr lang="en-US" altLang="zh-TW" dirty="0"/>
              <a:t>181/181/181</a:t>
            </a:r>
            <a:endParaRPr lang="en-US" altLang="zh-CN" dirty="0"/>
          </a:p>
        </p:txBody>
      </p:sp>
      <p:sp>
        <p:nvSpPr>
          <p:cNvPr id="40" name="Text Box 20"/>
          <p:cNvSpPr txBox="1">
            <a:spLocks noChangeArrowheads="1"/>
          </p:cNvSpPr>
          <p:nvPr/>
        </p:nvSpPr>
        <p:spPr bwMode="auto">
          <a:xfrm>
            <a:off x="-1161181" y="4419731"/>
            <a:ext cx="900000" cy="288000"/>
          </a:xfrm>
          <a:prstGeom prst="rect">
            <a:avLst/>
          </a:prstGeom>
          <a:solidFill>
            <a:srgbClr val="E4D2AC"/>
          </a:solidFill>
          <a:ln w="9525" algn="ctr">
            <a:noFill/>
            <a:miter lim="800000"/>
          </a:ln>
          <a:effectLst/>
        </p:spPr>
        <p:txBody>
          <a:bodyPr wrap="none" anchor="ctr"/>
          <a:lstStyle>
            <a:defPPr>
              <a:defRPr lang="zh-CN"/>
            </a:defPPr>
            <a:lvl1pPr algn="ctr">
              <a:defRPr sz="1050" b="1">
                <a:solidFill>
                  <a:srgbClr val="000000"/>
                </a:solidFill>
                <a:latin typeface="Arial" panose="020B0604020202020204" pitchFamily="34" charset="0"/>
                <a:ea typeface="楷体_GB2312" pitchFamily="49" charset="-122"/>
                <a:cs typeface="Arial" panose="020B0604020202020204" pitchFamily="34" charset="0"/>
              </a:defRPr>
            </a:lvl1pPr>
          </a:lstStyle>
          <a:p>
            <a:pPr lvl="0"/>
            <a:r>
              <a:rPr lang="en-US" dirty="0"/>
              <a:t>228/210/172</a:t>
            </a:r>
          </a:p>
        </p:txBody>
      </p:sp>
      <p:sp>
        <p:nvSpPr>
          <p:cNvPr id="45" name="Text Box 12"/>
          <p:cNvSpPr txBox="1">
            <a:spLocks noChangeArrowheads="1"/>
          </p:cNvSpPr>
          <p:nvPr/>
        </p:nvSpPr>
        <p:spPr bwMode="auto">
          <a:xfrm>
            <a:off x="-1161181" y="3118686"/>
            <a:ext cx="900000" cy="288000"/>
          </a:xfrm>
          <a:prstGeom prst="rect">
            <a:avLst/>
          </a:prstGeom>
          <a:solidFill>
            <a:srgbClr val="002060"/>
          </a:solidFill>
          <a:ln w="9525" algn="ctr">
            <a:noFill/>
            <a:miter lim="800000"/>
          </a:ln>
          <a:effectLst/>
        </p:spPr>
        <p:txBody>
          <a:bodyPr wrap="none" anchor="ctr"/>
          <a:lstStyle>
            <a:defPPr>
              <a:defRPr lang="zh-CN"/>
            </a:defPPr>
            <a:lvl1pPr algn="ctr">
              <a:defRPr sz="1050" b="1">
                <a:solidFill>
                  <a:srgbClr val="000000"/>
                </a:solidFill>
                <a:latin typeface="Arial" panose="020B0604020202020204" pitchFamily="34" charset="0"/>
                <a:ea typeface="楷体_GB2312" pitchFamily="49" charset="-122"/>
                <a:cs typeface="Arial" panose="020B0604020202020204" pitchFamily="34" charset="0"/>
              </a:defRPr>
            </a:lvl1pPr>
          </a:lstStyle>
          <a:p>
            <a:pPr lvl="0"/>
            <a:r>
              <a:rPr lang="en-US" altLang="zh-TW" dirty="0">
                <a:solidFill>
                  <a:schemeClr val="bg1"/>
                </a:solidFill>
              </a:rPr>
              <a:t>0/32/96</a:t>
            </a:r>
            <a:endParaRPr lang="en-US" dirty="0">
              <a:solidFill>
                <a:schemeClr val="bg1"/>
              </a:solidFill>
            </a:endParaRPr>
          </a:p>
        </p:txBody>
      </p:sp>
      <p:sp>
        <p:nvSpPr>
          <p:cNvPr id="49" name="Text Box 24"/>
          <p:cNvSpPr txBox="1">
            <a:spLocks noChangeArrowheads="1"/>
          </p:cNvSpPr>
          <p:nvPr/>
        </p:nvSpPr>
        <p:spPr bwMode="auto">
          <a:xfrm>
            <a:off x="-1161181" y="4783187"/>
            <a:ext cx="900000" cy="288000"/>
          </a:xfrm>
          <a:prstGeom prst="rect">
            <a:avLst/>
          </a:prstGeom>
          <a:solidFill>
            <a:srgbClr val="C00000"/>
          </a:solidFill>
          <a:ln w="9525" algn="ctr">
            <a:noFill/>
            <a:miter lim="800000"/>
          </a:ln>
          <a:effectLst/>
        </p:spPr>
        <p:txBody>
          <a:bodyPr wrap="none" anchor="ctr"/>
          <a:lstStyle>
            <a:defPPr>
              <a:defRPr lang="zh-CN"/>
            </a:defPPr>
            <a:lvl1pPr algn="ctr">
              <a:defRPr sz="1050" b="1">
                <a:solidFill>
                  <a:schemeClr val="bg1"/>
                </a:solidFill>
                <a:latin typeface="Arial" panose="020B0604020202020204" pitchFamily="34" charset="0"/>
                <a:ea typeface="楷体_GB2312" pitchFamily="49" charset="-122"/>
                <a:cs typeface="Arial" panose="020B0604020202020204" pitchFamily="34" charset="0"/>
              </a:defRPr>
            </a:lvl1pPr>
          </a:lstStyle>
          <a:p>
            <a:pPr lvl="0"/>
            <a:r>
              <a:rPr lang="en-US" altLang="zh-TW" dirty="0"/>
              <a:t>192/0/0</a:t>
            </a:r>
            <a:endParaRPr lang="en-US" dirty="0"/>
          </a:p>
        </p:txBody>
      </p:sp>
      <p:sp>
        <p:nvSpPr>
          <p:cNvPr id="51" name="矩形 50"/>
          <p:cNvSpPr/>
          <p:nvPr/>
        </p:nvSpPr>
        <p:spPr>
          <a:xfrm>
            <a:off x="-1601698" y="764703"/>
            <a:ext cx="400110" cy="644443"/>
          </a:xfrm>
          <a:prstGeom prst="rect">
            <a:avLst/>
          </a:prstGeom>
          <a:noFill/>
        </p:spPr>
        <p:txBody>
          <a:bodyPr vert="eaVert" wrap="square">
            <a:spAutoFit/>
          </a:bodyPr>
          <a:lstStyle/>
          <a:p>
            <a:r>
              <a:rPr lang="zh-CN" altLang="en-US" sz="1400" b="1" dirty="0">
                <a:solidFill>
                  <a:srgbClr val="000000"/>
                </a:solidFill>
              </a:rPr>
              <a:t>标志色</a:t>
            </a:r>
          </a:p>
        </p:txBody>
      </p:sp>
      <p:sp>
        <p:nvSpPr>
          <p:cNvPr id="52" name="矩形 51"/>
          <p:cNvSpPr/>
          <p:nvPr/>
        </p:nvSpPr>
        <p:spPr>
          <a:xfrm>
            <a:off x="-1601698" y="1684418"/>
            <a:ext cx="400110" cy="2080835"/>
          </a:xfrm>
          <a:prstGeom prst="rect">
            <a:avLst/>
          </a:prstGeom>
          <a:noFill/>
        </p:spPr>
        <p:txBody>
          <a:bodyPr vert="eaVert" wrap="square">
            <a:spAutoFit/>
          </a:bodyPr>
          <a:lstStyle/>
          <a:p>
            <a:pPr algn="ctr"/>
            <a:r>
              <a:rPr lang="zh-CN" altLang="en-US" sz="1400" b="1" dirty="0">
                <a:solidFill>
                  <a:srgbClr val="000000"/>
                </a:solidFill>
              </a:rPr>
              <a:t>基础色</a:t>
            </a:r>
          </a:p>
        </p:txBody>
      </p:sp>
      <p:sp>
        <p:nvSpPr>
          <p:cNvPr id="53" name="矩形 52"/>
          <p:cNvSpPr/>
          <p:nvPr/>
        </p:nvSpPr>
        <p:spPr>
          <a:xfrm>
            <a:off x="-1601698" y="4056274"/>
            <a:ext cx="400110" cy="1378367"/>
          </a:xfrm>
          <a:prstGeom prst="rect">
            <a:avLst/>
          </a:prstGeom>
          <a:noFill/>
        </p:spPr>
        <p:txBody>
          <a:bodyPr vert="eaVert" wrap="square">
            <a:spAutoFit/>
          </a:bodyPr>
          <a:lstStyle/>
          <a:p>
            <a:pPr algn="ctr"/>
            <a:r>
              <a:rPr lang="zh-CN" altLang="en-US" sz="1400" b="1" dirty="0">
                <a:solidFill>
                  <a:srgbClr val="000000"/>
                </a:solidFill>
              </a:rPr>
              <a:t>辅助色</a:t>
            </a:r>
          </a:p>
        </p:txBody>
      </p:sp>
      <p:sp>
        <p:nvSpPr>
          <p:cNvPr id="25" name="Text Box 20"/>
          <p:cNvSpPr txBox="1">
            <a:spLocks noChangeArrowheads="1"/>
          </p:cNvSpPr>
          <p:nvPr/>
        </p:nvSpPr>
        <p:spPr bwMode="auto">
          <a:xfrm>
            <a:off x="-1161181" y="2401552"/>
            <a:ext cx="900000" cy="288000"/>
          </a:xfrm>
          <a:prstGeom prst="rect">
            <a:avLst/>
          </a:prstGeom>
          <a:solidFill>
            <a:schemeClr val="accent5"/>
          </a:solidFill>
          <a:ln w="9525" algn="ctr">
            <a:noFill/>
            <a:miter lim="800000"/>
          </a:ln>
          <a:effectLst/>
        </p:spPr>
        <p:txBody>
          <a:bodyPr wrap="none" anchor="ctr"/>
          <a:lstStyle>
            <a:defPPr>
              <a:defRPr lang="zh-CN"/>
            </a:defPPr>
            <a:lvl1pPr algn="ctr">
              <a:defRPr sz="1050" b="1">
                <a:solidFill>
                  <a:srgbClr val="000000"/>
                </a:solidFill>
                <a:latin typeface="Arial" panose="020B0604020202020204" pitchFamily="34" charset="0"/>
                <a:ea typeface="楷体_GB2312" pitchFamily="49" charset="-122"/>
                <a:cs typeface="Arial" panose="020B0604020202020204" pitchFamily="34" charset="0"/>
              </a:defRPr>
            </a:lvl1pPr>
          </a:lstStyle>
          <a:p>
            <a:pPr lvl="0"/>
            <a:r>
              <a:rPr lang="en-US" dirty="0"/>
              <a:t>255/242/204</a:t>
            </a:r>
          </a:p>
        </p:txBody>
      </p:sp>
      <p:sp>
        <p:nvSpPr>
          <p:cNvPr id="26" name="Text Box 20"/>
          <p:cNvSpPr txBox="1">
            <a:spLocks noChangeArrowheads="1"/>
          </p:cNvSpPr>
          <p:nvPr/>
        </p:nvSpPr>
        <p:spPr bwMode="auto">
          <a:xfrm>
            <a:off x="-1161181" y="2760119"/>
            <a:ext cx="900000" cy="288000"/>
          </a:xfrm>
          <a:prstGeom prst="rect">
            <a:avLst/>
          </a:prstGeom>
          <a:solidFill>
            <a:srgbClr val="F6CECF"/>
          </a:solidFill>
          <a:ln w="9525" algn="ctr">
            <a:noFill/>
            <a:miter lim="800000"/>
          </a:ln>
          <a:effectLst/>
        </p:spPr>
        <p:txBody>
          <a:bodyPr wrap="none" anchor="ctr"/>
          <a:lstStyle>
            <a:defPPr>
              <a:defRPr lang="zh-CN"/>
            </a:defPPr>
            <a:lvl1pPr algn="ctr">
              <a:defRPr sz="1050" b="1">
                <a:latin typeface="Arial" panose="020B0604020202020204" pitchFamily="34" charset="0"/>
                <a:ea typeface="楷体_GB2312" pitchFamily="49" charset="-122"/>
                <a:cs typeface="Arial" panose="020B0604020202020204" pitchFamily="34" charset="0"/>
              </a:defRPr>
            </a:lvl1pPr>
          </a:lstStyle>
          <a:p>
            <a:pPr lvl="0"/>
            <a:r>
              <a:rPr lang="en-US" dirty="0"/>
              <a:t>246/206/207</a:t>
            </a:r>
          </a:p>
        </p:txBody>
      </p:sp>
      <p:sp>
        <p:nvSpPr>
          <p:cNvPr id="27" name="Text Box 20"/>
          <p:cNvSpPr txBox="1">
            <a:spLocks noChangeArrowheads="1"/>
          </p:cNvSpPr>
          <p:nvPr/>
        </p:nvSpPr>
        <p:spPr bwMode="auto">
          <a:xfrm>
            <a:off x="-1161181" y="1684418"/>
            <a:ext cx="900000" cy="288000"/>
          </a:xfrm>
          <a:prstGeom prst="rect">
            <a:avLst/>
          </a:prstGeom>
          <a:solidFill>
            <a:srgbClr val="0478D6"/>
          </a:solidFill>
          <a:ln w="9525" algn="ctr">
            <a:noFill/>
            <a:miter lim="800000"/>
          </a:ln>
          <a:effectLst/>
        </p:spPr>
        <p:txBody>
          <a:bodyPr wrap="none" anchor="ctr"/>
          <a:lstStyle>
            <a:defPPr>
              <a:defRPr lang="zh-CN"/>
            </a:defPPr>
            <a:lvl1pPr algn="ctr">
              <a:defRPr sz="1050" b="1">
                <a:solidFill>
                  <a:schemeClr val="bg1"/>
                </a:solidFill>
                <a:latin typeface="Arial" panose="020B0604020202020204" pitchFamily="34" charset="0"/>
                <a:ea typeface="楷体_GB2312" pitchFamily="49" charset="-122"/>
                <a:cs typeface="Arial" panose="020B0604020202020204" pitchFamily="34" charset="0"/>
              </a:defRPr>
            </a:lvl1pPr>
          </a:lstStyle>
          <a:p>
            <a:pPr lvl="0"/>
            <a:r>
              <a:rPr lang="en-US" dirty="0"/>
              <a:t>4/120/214</a:t>
            </a:r>
          </a:p>
        </p:txBody>
      </p:sp>
      <p:sp>
        <p:nvSpPr>
          <p:cNvPr id="30" name="Text Box 24"/>
          <p:cNvSpPr txBox="1">
            <a:spLocks noChangeArrowheads="1"/>
          </p:cNvSpPr>
          <p:nvPr userDrawn="1"/>
        </p:nvSpPr>
        <p:spPr bwMode="auto">
          <a:xfrm>
            <a:off x="-1161181" y="2042985"/>
            <a:ext cx="900000" cy="288000"/>
          </a:xfrm>
          <a:prstGeom prst="rect">
            <a:avLst/>
          </a:prstGeom>
          <a:solidFill>
            <a:srgbClr val="59C3F1"/>
          </a:solidFill>
          <a:ln w="9525" algn="ctr">
            <a:noFill/>
            <a:miter lim="800000"/>
          </a:ln>
          <a:effectLst/>
        </p:spPr>
        <p:txBody>
          <a:bodyPr wrap="none" anchor="ctr"/>
          <a:lstStyle>
            <a:defPPr>
              <a:defRPr lang="zh-CN"/>
            </a:defPPr>
            <a:lvl1pPr algn="ctr">
              <a:defRPr sz="1050" b="1">
                <a:solidFill>
                  <a:srgbClr val="FFFFFF"/>
                </a:solidFill>
                <a:latin typeface="Arial" panose="020B0604020202020204" pitchFamily="34" charset="0"/>
                <a:ea typeface="楷体_GB2312" pitchFamily="49" charset="-122"/>
                <a:cs typeface="Arial" panose="020B0604020202020204" pitchFamily="34" charset="0"/>
              </a:defRPr>
            </a:lvl1pPr>
          </a:lstStyle>
          <a:p>
            <a:pPr lvl="0"/>
            <a:r>
              <a:rPr lang="en-US" altLang="zh-TW" dirty="0"/>
              <a:t>89/195/241</a:t>
            </a:r>
            <a:endParaRPr lang="en-US" dirty="0"/>
          </a:p>
        </p:txBody>
      </p:sp>
      <p:sp>
        <p:nvSpPr>
          <p:cNvPr id="31" name="Text Box 20"/>
          <p:cNvSpPr txBox="1">
            <a:spLocks noChangeArrowheads="1"/>
          </p:cNvSpPr>
          <p:nvPr userDrawn="1"/>
        </p:nvSpPr>
        <p:spPr bwMode="auto">
          <a:xfrm>
            <a:off x="-1161181" y="4056275"/>
            <a:ext cx="900000" cy="288000"/>
          </a:xfrm>
          <a:prstGeom prst="rect">
            <a:avLst/>
          </a:prstGeom>
          <a:solidFill>
            <a:srgbClr val="DDDDDD"/>
          </a:solidFill>
          <a:ln w="9525" algn="ctr">
            <a:noFill/>
            <a:miter lim="800000"/>
          </a:ln>
          <a:effectLst/>
        </p:spPr>
        <p:txBody>
          <a:bodyPr wrap="none" anchor="ctr"/>
          <a:lstStyle>
            <a:defPPr>
              <a:defRPr lang="zh-CN"/>
            </a:defPPr>
            <a:lvl1pPr algn="ctr">
              <a:defRPr sz="1050" b="1">
                <a:solidFill>
                  <a:srgbClr val="000000"/>
                </a:solidFill>
                <a:latin typeface="Arial" panose="020B0604020202020204" pitchFamily="34" charset="0"/>
                <a:ea typeface="楷体_GB2312" pitchFamily="49" charset="-122"/>
                <a:cs typeface="Arial" panose="020B0604020202020204" pitchFamily="34" charset="0"/>
              </a:defRPr>
            </a:lvl1pPr>
          </a:lstStyle>
          <a:p>
            <a:pPr lvl="0"/>
            <a:r>
              <a:rPr lang="en-US" dirty="0"/>
              <a:t>221/221/221</a:t>
            </a:r>
          </a:p>
        </p:txBody>
      </p:sp>
      <p:sp>
        <p:nvSpPr>
          <p:cNvPr id="54" name="Text Box 24"/>
          <p:cNvSpPr txBox="1">
            <a:spLocks noChangeArrowheads="1"/>
          </p:cNvSpPr>
          <p:nvPr userDrawn="1"/>
        </p:nvSpPr>
        <p:spPr bwMode="auto">
          <a:xfrm>
            <a:off x="-1161181" y="5146642"/>
            <a:ext cx="900000" cy="288000"/>
          </a:xfrm>
          <a:prstGeom prst="rect">
            <a:avLst/>
          </a:prstGeom>
          <a:solidFill>
            <a:srgbClr val="D0DAEA"/>
          </a:solidFill>
          <a:ln w="9525" algn="ctr">
            <a:noFill/>
            <a:miter lim="800000"/>
          </a:ln>
          <a:effectLst/>
        </p:spPr>
        <p:txBody>
          <a:bodyPr wrap="none" anchor="ctr"/>
          <a:lstStyle>
            <a:defPPr>
              <a:defRPr lang="zh-CN"/>
            </a:defPPr>
            <a:lvl1pPr algn="ctr">
              <a:defRPr sz="1050" b="1">
                <a:solidFill>
                  <a:srgbClr val="000000"/>
                </a:solidFill>
                <a:latin typeface="Arial" panose="020B0604020202020204" pitchFamily="34" charset="0"/>
                <a:ea typeface="楷体_GB2312" pitchFamily="49" charset="-122"/>
                <a:cs typeface="Arial" panose="020B0604020202020204" pitchFamily="34" charset="0"/>
              </a:defRPr>
            </a:lvl1pPr>
          </a:lstStyle>
          <a:p>
            <a:pPr lvl="0"/>
            <a:r>
              <a:rPr lang="en-US" altLang="zh-TW" dirty="0"/>
              <a:t>208/218/234</a:t>
            </a:r>
            <a:endParaRPr lang="en-US" dirty="0"/>
          </a:p>
        </p:txBody>
      </p:sp>
      <p:sp>
        <p:nvSpPr>
          <p:cNvPr id="5" name="页脚占位符 4"/>
          <p:cNvSpPr>
            <a:spLocks noGrp="1"/>
          </p:cNvSpPr>
          <p:nvPr>
            <p:ph type="ftr" sz="quarter" idx="3"/>
          </p:nvPr>
        </p:nvSpPr>
        <p:spPr>
          <a:xfrm>
            <a:off x="3294000" y="6135443"/>
            <a:ext cx="6120000" cy="180000"/>
          </a:xfrm>
          <a:prstGeom prst="rect">
            <a:avLst/>
          </a:prstGeom>
        </p:spPr>
        <p:txBody>
          <a:bodyPr vert="horz" lIns="91440" tIns="45720" rIns="91440" bIns="45720" rtlCol="0" anchor="ctr"/>
          <a:lstStyle>
            <a:lvl1pPr algn="r">
              <a:defRPr sz="800">
                <a:solidFill>
                  <a:schemeClr val="tx1"/>
                </a:solidFill>
                <a:latin typeface="+mj-ea"/>
                <a:ea typeface="+mj-ea"/>
              </a:defRPr>
            </a:lvl1pPr>
          </a:lstStyle>
          <a:p>
            <a:r>
              <a:rPr lang="zh-CN" altLang="en-US" dirty="0"/>
              <a:t>资料来源： </a:t>
            </a:r>
            <a:r>
              <a:rPr lang="en-US" altLang="zh-CN" dirty="0"/>
              <a:t>XXXX</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spcBef>
          <a:spcPct val="0"/>
        </a:spcBef>
        <a:buNone/>
        <a:defRPr sz="2800" b="1" kern="1200">
          <a:solidFill>
            <a:srgbClr val="000000"/>
          </a:solidFill>
          <a:latin typeface="黑体" panose="02010609060101010101" pitchFamily="49" charset="-122"/>
          <a:ea typeface="黑体" panose="02010609060101010101" pitchFamily="49" charset="-122"/>
          <a:cs typeface="Arial" panose="020B0604020202020204" pitchFamily="34" charset="0"/>
        </a:defRPr>
      </a:lvl1pPr>
    </p:titleStyle>
    <p:bodyStyle>
      <a:lvl1pPr marL="0" indent="0" algn="l" defTabSz="914400" rtl="0" eaLnBrk="1" latinLnBrk="0" hangingPunct="1">
        <a:spcBef>
          <a:spcPts val="300"/>
        </a:spcBef>
        <a:buClr>
          <a:srgbClr val="C00000"/>
        </a:buClr>
        <a:buSzPct val="80000"/>
        <a:buFontTx/>
        <a:buNone/>
        <a:defRPr lang="zh-CN" altLang="en-US" sz="1600" kern="1200" dirty="0" smtClean="0">
          <a:solidFill>
            <a:srgbClr val="000000"/>
          </a:solidFill>
          <a:latin typeface="黑体" panose="02010609060101010101" pitchFamily="49" charset="-122"/>
          <a:ea typeface="黑体" panose="02010609060101010101" pitchFamily="49" charset="-122"/>
          <a:cs typeface="Arial" panose="020B0604020202020204" pitchFamily="34" charset="0"/>
        </a:defRPr>
      </a:lvl1pPr>
      <a:lvl2pPr marL="447675" indent="-180975" algn="l" defTabSz="914400" rtl="0" eaLnBrk="1" latinLnBrk="0" hangingPunct="1">
        <a:spcBef>
          <a:spcPts val="300"/>
        </a:spcBef>
        <a:buClr>
          <a:srgbClr val="C00000"/>
        </a:buClr>
        <a:buFont typeface="Wingdings" panose="05000000000000000000" pitchFamily="2" charset="2"/>
        <a:buChar char="Ø"/>
        <a:defRPr lang="zh-CN" altLang="en-US" sz="1600" kern="1200" dirty="0" smtClean="0">
          <a:solidFill>
            <a:srgbClr val="000000"/>
          </a:solidFill>
          <a:latin typeface="黑体" panose="02010609060101010101" pitchFamily="49" charset="-122"/>
          <a:ea typeface="黑体" panose="02010609060101010101" pitchFamily="49" charset="-122"/>
          <a:cs typeface="Arial" panose="020B0604020202020204" pitchFamily="34" charset="0"/>
        </a:defRPr>
      </a:lvl2pPr>
      <a:lvl3pPr marL="809625" indent="-180975" algn="l" defTabSz="914400" rtl="0" eaLnBrk="1" latinLnBrk="0" hangingPunct="1">
        <a:spcBef>
          <a:spcPts val="300"/>
        </a:spcBef>
        <a:buClr>
          <a:srgbClr val="0E345B"/>
        </a:buClr>
        <a:buSzPct val="80000"/>
        <a:buFont typeface="Wingdings" panose="05000000000000000000" pitchFamily="2" charset="2"/>
        <a:buChar char="l"/>
        <a:defRPr lang="zh-CN" altLang="en-US" sz="1200" kern="1200" dirty="0" smtClean="0">
          <a:solidFill>
            <a:srgbClr val="000000"/>
          </a:solidFill>
          <a:latin typeface="Arial" panose="020B0604020202020204" pitchFamily="34" charset="0"/>
          <a:ea typeface="楷体_GB2312" pitchFamily="49" charset="-122"/>
          <a:cs typeface="Arial" panose="020B0604020202020204" pitchFamily="34" charset="0"/>
        </a:defRPr>
      </a:lvl3pPr>
      <a:lvl4pPr marL="1076325" indent="-180975" algn="l" defTabSz="914400" rtl="0" eaLnBrk="1" latinLnBrk="0" hangingPunct="1">
        <a:spcBef>
          <a:spcPts val="300"/>
        </a:spcBef>
        <a:buFont typeface="Wingdings" panose="05000000000000000000" pitchFamily="2" charset="2"/>
        <a:buChar char="–"/>
        <a:defRPr lang="zh-CN" altLang="en-US" sz="1200" kern="1200" dirty="0" smtClean="0">
          <a:solidFill>
            <a:srgbClr val="000000"/>
          </a:solidFill>
          <a:latin typeface="+mn-lt"/>
          <a:ea typeface="+mn-ea"/>
          <a:cs typeface="+mn-cs"/>
        </a:defRPr>
      </a:lvl4pPr>
      <a:lvl5pPr marL="1343025" indent="-180975" algn="l" defTabSz="914400" rtl="0" eaLnBrk="1" latinLnBrk="0" hangingPunct="1">
        <a:spcBef>
          <a:spcPts val="300"/>
        </a:spcBef>
        <a:buFont typeface="Wingdings" panose="05000000000000000000" pitchFamily="2" charset="2"/>
        <a:buChar char="»"/>
        <a:defRPr lang="zh-CN" altLang="en-US" sz="1200" kern="1200" dirty="0">
          <a:solidFill>
            <a:srgbClr val="00000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3000" y="1973179"/>
            <a:ext cx="7920000" cy="1729688"/>
          </a:xfrm>
        </p:spPr>
        <p:txBody>
          <a:bodyPr/>
          <a:lstStyle/>
          <a:p>
            <a:r>
              <a:rPr lang="en-US" altLang="zh-CN" dirty="0">
                <a:latin typeface="华文楷体" panose="02010600040101010101" charset="-122"/>
                <a:ea typeface="华文楷体" panose="02010600040101010101" charset="-122"/>
                <a:sym typeface="+mn-ea"/>
              </a:rPr>
              <a:t>PMI</a:t>
            </a:r>
            <a:r>
              <a:rPr lang="zh-CN" altLang="en-US" dirty="0">
                <a:latin typeface="华文楷体" panose="02010600040101010101" charset="-122"/>
                <a:ea typeface="华文楷体" panose="02010600040101010101" charset="-122"/>
                <a:sym typeface="+mn-ea"/>
              </a:rPr>
              <a:t>分析与预测</a:t>
            </a:r>
            <a:endParaRPr lang="zh-CN" altLang="en-US" dirty="0">
              <a:latin typeface="华文楷体" panose="02010600040101010101" charset="-122"/>
              <a:ea typeface="华文楷体" panose="02010600040101010101" charset="-122"/>
            </a:endParaRPr>
          </a:p>
        </p:txBody>
      </p:sp>
      <p:sp>
        <p:nvSpPr>
          <p:cNvPr id="3" name="文本占位符 2"/>
          <p:cNvSpPr>
            <a:spLocks noGrp="1"/>
          </p:cNvSpPr>
          <p:nvPr>
            <p:ph type="body" sz="quarter" idx="12"/>
          </p:nvPr>
        </p:nvSpPr>
        <p:spPr>
          <a:xfrm>
            <a:off x="3873000" y="5328442"/>
            <a:ext cx="2160000" cy="360000"/>
          </a:xfrm>
        </p:spPr>
        <p:txBody>
          <a:bodyPr/>
          <a:lstStyle/>
          <a:p>
            <a:r>
              <a:rPr lang="en-US" altLang="zh-CN" dirty="0"/>
              <a:t>2022</a:t>
            </a:r>
            <a:r>
              <a:rPr lang="zh-CN" altLang="en-US" dirty="0"/>
              <a:t>年</a:t>
            </a:r>
            <a:r>
              <a:rPr lang="en-US" altLang="zh-CN" dirty="0"/>
              <a:t>11</a:t>
            </a:r>
            <a:r>
              <a:rPr lang="zh-CN" altLang="en-US" dirty="0"/>
              <a:t>月</a:t>
            </a:r>
          </a:p>
        </p:txBody>
      </p:sp>
      <p:sp>
        <p:nvSpPr>
          <p:cNvPr id="4" name="文本框 3"/>
          <p:cNvSpPr txBox="1"/>
          <p:nvPr/>
        </p:nvSpPr>
        <p:spPr>
          <a:xfrm>
            <a:off x="3689350" y="4100195"/>
            <a:ext cx="2526665" cy="603250"/>
          </a:xfrm>
          <a:prstGeom prst="rect">
            <a:avLst/>
          </a:prstGeom>
          <a:noFill/>
          <a:ln>
            <a:noFill/>
          </a:ln>
        </p:spPr>
        <p:txBody>
          <a:bodyPr wrap="square" lIns="18000" tIns="18000" rIns="18000" bIns="18000" rtlCol="0" anchor="ctr" anchorCtr="0">
            <a:noAutofit/>
          </a:bodyPr>
          <a:lstStyle/>
          <a:p>
            <a:pPr marL="0" indent="0" algn="ctr">
              <a:spcBef>
                <a:spcPts val="300"/>
              </a:spcBef>
              <a:buSzPct val="80000"/>
              <a:buFontTx/>
              <a:buNone/>
            </a:pPr>
            <a:r>
              <a:rPr lang="zh-CN" altLang="en-US" sz="1400" b="1" dirty="0">
                <a:solidFill>
                  <a:srgbClr val="000000"/>
                </a:solidFill>
                <a:latin typeface="黑体" panose="02010609060101010101" pitchFamily="49" charset="-122"/>
                <a:ea typeface="黑体" panose="02010609060101010101" pitchFamily="49" charset="-122"/>
                <a:cs typeface="黑体" panose="02010609060101010101" pitchFamily="49" charset="-122"/>
              </a:rPr>
              <a:t>作者 董琦 张陈</a:t>
            </a:r>
            <a:endParaRPr lang="en-US" altLang="zh-CN" sz="1400" b="1"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0" indent="0">
              <a:spcBef>
                <a:spcPts val="300"/>
              </a:spcBef>
              <a:buSzPct val="80000"/>
              <a:buFontTx/>
              <a:buNone/>
            </a:pPr>
            <a:r>
              <a:rPr lang="zh-CN" altLang="en-US" sz="1400" b="1" dirty="0">
                <a:solidFill>
                  <a:srgbClr val="000000"/>
                </a:solidFill>
                <a:latin typeface="黑体" panose="02010609060101010101" pitchFamily="49" charset="-122"/>
                <a:ea typeface="黑体" panose="02010609060101010101" pitchFamily="49" charset="-122"/>
                <a:cs typeface="黑体" panose="02010609060101010101" pitchFamily="49" charset="-122"/>
              </a:rPr>
              <a:t>       展示  李霄汉</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en-US" altLang="zh-CN" dirty="0">
                <a:solidFill>
                  <a:schemeClr val="tx1"/>
                </a:solidFill>
                <a:sym typeface="+mn-ea"/>
              </a:rPr>
              <a:t>PMI</a:t>
            </a:r>
            <a:r>
              <a:rPr lang="zh-CN" altLang="en-US" dirty="0">
                <a:solidFill>
                  <a:schemeClr val="tx1"/>
                </a:solidFill>
                <a:sym typeface="+mn-ea"/>
              </a:rPr>
              <a:t>分析的三项原则</a:t>
            </a:r>
          </a:p>
        </p:txBody>
      </p:sp>
      <p:sp>
        <p:nvSpPr>
          <p:cNvPr id="3" name="内容占位符 2">
            <a:extLst>
              <a:ext uri="{FF2B5EF4-FFF2-40B4-BE49-F238E27FC236}">
                <a16:creationId xmlns:a16="http://schemas.microsoft.com/office/drawing/2014/main" id="{2CD44E50-10C1-9B3B-96F1-A8EFAAE75A85}"/>
              </a:ext>
            </a:extLst>
          </p:cNvPr>
          <p:cNvSpPr>
            <a:spLocks noGrp="1"/>
          </p:cNvSpPr>
          <p:nvPr>
            <p:ph sz="quarter" idx="10"/>
          </p:nvPr>
        </p:nvSpPr>
        <p:spPr>
          <a:xfrm>
            <a:off x="486000" y="1079997"/>
            <a:ext cx="8928000" cy="3687945"/>
          </a:xfrm>
        </p:spPr>
        <p:txBody>
          <a:bodyPr>
            <a:noAutofit/>
          </a:bodyPr>
          <a:lstStyle/>
          <a:p>
            <a:r>
              <a:rPr lang="en-US" altLang="zh-CN" dirty="0"/>
              <a:t>PMI</a:t>
            </a:r>
            <a:r>
              <a:rPr lang="zh-CN" altLang="en-US" dirty="0"/>
              <a:t>分析有三条基本原则：</a:t>
            </a:r>
            <a:endParaRPr lang="en-US" altLang="zh-CN" dirty="0"/>
          </a:p>
          <a:p>
            <a:pPr marL="285750" indent="-285750">
              <a:buFont typeface="Wingdings" pitchFamily="2" charset="2"/>
              <a:buChar char="ü"/>
            </a:pPr>
            <a:r>
              <a:rPr lang="zh-CN" altLang="en-US" dirty="0"/>
              <a:t>首先，</a:t>
            </a:r>
            <a:r>
              <a:rPr lang="en-US" altLang="zh-CN" dirty="0"/>
              <a:t>PMI</a:t>
            </a:r>
            <a:r>
              <a:rPr lang="zh-CN" altLang="en-US" dirty="0"/>
              <a:t> 是</a:t>
            </a:r>
            <a:r>
              <a:rPr lang="zh-CN" altLang="en-US" b="1" dirty="0"/>
              <a:t>环比变化</a:t>
            </a:r>
            <a:r>
              <a:rPr lang="zh-CN" altLang="en-US" dirty="0"/>
              <a:t>不是同比变化。</a:t>
            </a:r>
            <a:endParaRPr lang="en-US" altLang="zh-CN" dirty="0"/>
          </a:p>
          <a:p>
            <a:pPr marL="733425" lvl="1" indent="-285750" algn="just">
              <a:buFont typeface="Wingdings" pitchFamily="2" charset="2"/>
              <a:buChar char="p"/>
            </a:pPr>
            <a:r>
              <a:rPr lang="en" altLang="zh-CN" dirty="0"/>
              <a:t>PMI</a:t>
            </a:r>
            <a:r>
              <a:rPr lang="zh-CN" altLang="en-US" dirty="0"/>
              <a:t> 问卷在设计时调查的是经理人对各项指标相比于上月的变化情况，因此 </a:t>
            </a:r>
            <a:r>
              <a:rPr lang="en" altLang="zh-CN" dirty="0"/>
              <a:t>PMI</a:t>
            </a:r>
            <a:r>
              <a:rPr lang="zh-CN" altLang="en-US" dirty="0"/>
              <a:t> 各分项指数都是在描述本月相比上月的变化，而不是本月相比去年同期的变化。</a:t>
            </a:r>
            <a:endParaRPr lang="en-US" altLang="zh-CN" dirty="0"/>
          </a:p>
          <a:p>
            <a:pPr lvl="1" indent="0">
              <a:buNone/>
            </a:pPr>
            <a:endParaRPr lang="en-US" altLang="zh-CN" dirty="0"/>
          </a:p>
          <a:p>
            <a:pPr marL="285750" indent="-285750">
              <a:buFont typeface="Wingdings" pitchFamily="2" charset="2"/>
              <a:buChar char="ü"/>
            </a:pPr>
            <a:r>
              <a:rPr lang="zh-CN" altLang="en-US" dirty="0"/>
              <a:t>其次，</a:t>
            </a:r>
            <a:r>
              <a:rPr lang="en-US" altLang="zh-CN" dirty="0"/>
              <a:t>PMI</a:t>
            </a:r>
            <a:r>
              <a:rPr lang="zh-CN" altLang="en-US" dirty="0"/>
              <a:t> </a:t>
            </a:r>
            <a:r>
              <a:rPr lang="zh-CN" altLang="en-US" b="1" dirty="0"/>
              <a:t>仍然有季节性</a:t>
            </a:r>
            <a:r>
              <a:rPr lang="zh-CN" altLang="en-US" dirty="0"/>
              <a:t>，判断强弱最好结合季节性均值进行综合比较。</a:t>
            </a:r>
            <a:endParaRPr lang="en-US" altLang="zh-CN" dirty="0"/>
          </a:p>
          <a:p>
            <a:pPr marL="733425" lvl="1" indent="-285750" algn="just">
              <a:buFont typeface="Wingdings" pitchFamily="2" charset="2"/>
              <a:buChar char="p"/>
            </a:pPr>
            <a:r>
              <a:rPr lang="zh-CN" altLang="en-US" dirty="0"/>
              <a:t>正因为 </a:t>
            </a:r>
            <a:r>
              <a:rPr lang="en" altLang="zh-CN" dirty="0"/>
              <a:t>PMI</a:t>
            </a:r>
            <a:r>
              <a:rPr lang="zh-CN" altLang="en-US" dirty="0"/>
              <a:t> 是环比变化，因此不可避免具有季节性。此前已经提到统计局对 </a:t>
            </a:r>
            <a:r>
              <a:rPr lang="en" altLang="zh-CN" dirty="0"/>
              <a:t>PMI</a:t>
            </a:r>
            <a:r>
              <a:rPr lang="zh-CN" altLang="en-US" dirty="0"/>
              <a:t> 进行了季节性调整，但 </a:t>
            </a:r>
            <a:r>
              <a:rPr lang="en" altLang="zh-CN" dirty="0"/>
              <a:t>PMI</a:t>
            </a:r>
            <a:r>
              <a:rPr lang="zh-CN" altLang="en-US" dirty="0"/>
              <a:t> 还是带有较强的季节性，因此在判断 </a:t>
            </a:r>
            <a:r>
              <a:rPr lang="en" altLang="zh-CN" dirty="0"/>
              <a:t>PMI</a:t>
            </a:r>
            <a:r>
              <a:rPr lang="zh-CN" altLang="en-US" dirty="0"/>
              <a:t> 强弱时，不能仅仅考察 </a:t>
            </a:r>
            <a:r>
              <a:rPr lang="en" altLang="zh-CN" dirty="0"/>
              <a:t>PMI</a:t>
            </a:r>
            <a:r>
              <a:rPr lang="zh-CN" altLang="en-US" dirty="0"/>
              <a:t> 读数的变动，还应该结合季节性均值进行综合判断。 </a:t>
            </a:r>
          </a:p>
          <a:p>
            <a:pPr marL="733425" lvl="1" indent="-285750">
              <a:buFont typeface="Wingdings" pitchFamily="2" charset="2"/>
              <a:buChar char="p"/>
            </a:pPr>
            <a:endParaRPr lang="en-US" altLang="zh-CN" dirty="0"/>
          </a:p>
          <a:p>
            <a:pPr marL="285750" indent="-285750">
              <a:buFont typeface="Wingdings" pitchFamily="2" charset="2"/>
              <a:buChar char="ü"/>
            </a:pPr>
            <a:r>
              <a:rPr lang="zh-CN" altLang="en-US" dirty="0"/>
              <a:t>最后，</a:t>
            </a:r>
            <a:r>
              <a:rPr lang="en-US" altLang="zh-CN" dirty="0"/>
              <a:t>PMI</a:t>
            </a:r>
            <a:r>
              <a:rPr lang="zh-CN" altLang="en-US" dirty="0"/>
              <a:t>是</a:t>
            </a:r>
            <a:r>
              <a:rPr lang="zh-CN" altLang="en-US" b="1" dirty="0"/>
              <a:t>扩散指数</a:t>
            </a:r>
            <a:r>
              <a:rPr lang="zh-CN" altLang="en-US" dirty="0"/>
              <a:t>，而不是绝对变化。</a:t>
            </a:r>
            <a:endParaRPr lang="en-US" altLang="zh-CN" dirty="0"/>
          </a:p>
          <a:p>
            <a:pPr marL="733425" lvl="1" indent="-285750" algn="just">
              <a:buFont typeface="Wingdings" pitchFamily="2" charset="2"/>
              <a:buChar char="p"/>
            </a:pPr>
            <a:r>
              <a:rPr lang="en" altLang="zh-CN" dirty="0"/>
              <a:t>PMI</a:t>
            </a:r>
            <a:r>
              <a:rPr lang="zh-CN" altLang="en-US" dirty="0"/>
              <a:t> 读数大于</a:t>
            </a:r>
            <a:r>
              <a:rPr lang="en-US" altLang="zh-CN" dirty="0"/>
              <a:t>50</a:t>
            </a:r>
            <a:r>
              <a:rPr lang="zh-CN" altLang="en-US" dirty="0"/>
              <a:t>表明该项指标 处于扩张状态，但并不代表实际百分比的变化，比如制造业 </a:t>
            </a:r>
            <a:r>
              <a:rPr lang="en" altLang="zh-CN" dirty="0"/>
              <a:t>PMI</a:t>
            </a:r>
            <a:r>
              <a:rPr lang="zh-CN" altLang="en-US" dirty="0"/>
              <a:t> 读数为</a:t>
            </a:r>
            <a:r>
              <a:rPr lang="en-US" altLang="zh-CN" dirty="0"/>
              <a:t>55 </a:t>
            </a:r>
            <a:r>
              <a:rPr lang="zh-CN" altLang="en-US" dirty="0"/>
              <a:t>时，表明制造业整体处于扩张状态，并不是说相比上月增加</a:t>
            </a:r>
            <a:r>
              <a:rPr lang="en-US" altLang="zh-CN" dirty="0"/>
              <a:t>5%</a:t>
            </a:r>
            <a:r>
              <a:rPr lang="zh-CN" altLang="en-US" dirty="0"/>
              <a:t>。 </a:t>
            </a:r>
          </a:p>
          <a:p>
            <a:pPr marL="733425" lvl="1" indent="-285750">
              <a:buFont typeface="Wingdings" pitchFamily="2" charset="2"/>
              <a:buChar char="p"/>
            </a:pPr>
            <a:endParaRPr lang="en-US" altLang="zh-CN" dirty="0"/>
          </a:p>
        </p:txBody>
      </p:sp>
    </p:spTree>
    <p:extLst>
      <p:ext uri="{BB962C8B-B14F-4D97-AF65-F5344CB8AC3E}">
        <p14:creationId xmlns:p14="http://schemas.microsoft.com/office/powerpoint/2010/main" val="1104385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的分析步骤及意义</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zh-CN" altLang="en-US" b="1" dirty="0"/>
              <a:t>结合季节性均值，判断 </a:t>
            </a:r>
            <a:r>
              <a:rPr lang="en" altLang="zh-CN" b="1" dirty="0"/>
              <a:t>PMI</a:t>
            </a:r>
            <a:r>
              <a:rPr lang="zh-CN" altLang="en-US" b="1" dirty="0"/>
              <a:t> 整体强弱如何</a:t>
            </a:r>
            <a:r>
              <a:rPr lang="zh-CN" altLang="en-US" dirty="0"/>
              <a:t>。以</a:t>
            </a:r>
            <a:r>
              <a:rPr lang="en-US" altLang="zh-CN" dirty="0"/>
              <a:t>2021</a:t>
            </a:r>
            <a:r>
              <a:rPr lang="zh-CN" altLang="en-US" dirty="0"/>
              <a:t>年</a:t>
            </a:r>
            <a:r>
              <a:rPr lang="en-US" altLang="zh-CN" dirty="0"/>
              <a:t>3</a:t>
            </a:r>
            <a:r>
              <a:rPr lang="zh-CN" altLang="en-US" dirty="0"/>
              <a:t>月的 </a:t>
            </a:r>
            <a:r>
              <a:rPr lang="en" altLang="zh-CN" dirty="0"/>
              <a:t>PMI</a:t>
            </a:r>
            <a:r>
              <a:rPr lang="zh-CN" altLang="en-US" dirty="0"/>
              <a:t> 数据为例，</a:t>
            </a:r>
            <a:r>
              <a:rPr lang="en-US" altLang="zh-CN" dirty="0"/>
              <a:t>3</a:t>
            </a:r>
            <a:r>
              <a:rPr lang="zh-CN" altLang="en-US" dirty="0"/>
              <a:t>月制造业 </a:t>
            </a:r>
            <a:r>
              <a:rPr lang="en" altLang="zh-CN" dirty="0"/>
              <a:t>PMI</a:t>
            </a:r>
            <a:r>
              <a:rPr lang="zh-CN" altLang="en-US" dirty="0"/>
              <a:t> 较</a:t>
            </a:r>
            <a:r>
              <a:rPr lang="en-US" altLang="zh-CN" dirty="0"/>
              <a:t>2</a:t>
            </a:r>
            <a:r>
              <a:rPr lang="zh-CN" altLang="en-US" dirty="0"/>
              <a:t>月上升 </a:t>
            </a:r>
            <a:r>
              <a:rPr lang="en-US" altLang="zh-CN" dirty="0"/>
              <a:t>1.3</a:t>
            </a:r>
            <a:r>
              <a:rPr lang="zh-CN" altLang="en-US" dirty="0"/>
              <a:t>个百分点到</a:t>
            </a:r>
            <a:r>
              <a:rPr lang="en-US" altLang="zh-CN" dirty="0"/>
              <a:t>51.9%</a:t>
            </a:r>
            <a:r>
              <a:rPr lang="zh-CN" altLang="en-US" dirty="0"/>
              <a:t>，</a:t>
            </a:r>
            <a:r>
              <a:rPr lang="zh-CN" altLang="en-US" b="1" dirty="0"/>
              <a:t>扩张幅度进一步扩大</a:t>
            </a:r>
            <a:r>
              <a:rPr lang="zh-CN" altLang="en-US" dirty="0"/>
              <a:t>。从季节性角度来看，制造业基本持平季节性均值，建筑业和服务业高于季节性均值。那么我们可以认为，虽然制造业 </a:t>
            </a:r>
            <a:r>
              <a:rPr lang="en" altLang="zh-CN" dirty="0"/>
              <a:t>PMI</a:t>
            </a:r>
            <a:r>
              <a:rPr lang="zh-CN" altLang="en-US" dirty="0"/>
              <a:t> 扩张幅度扩大，但与季节性相比是持平的，因此制造业 </a:t>
            </a:r>
            <a:r>
              <a:rPr lang="en" altLang="zh-CN" dirty="0"/>
              <a:t>PMI</a:t>
            </a:r>
            <a:r>
              <a:rPr lang="zh-CN" altLang="en-US" dirty="0"/>
              <a:t> 所反映的制造业增长情况应该是大致持平的，相比之下，建筑业和服务业则是在加速修复的。 </a:t>
            </a:r>
          </a:p>
          <a:p>
            <a:endParaRPr lang="zh-CN" altLang="en-US" dirty="0"/>
          </a:p>
          <a:p>
            <a:endParaRPr lang="en-US" altLang="zh-CN" dirty="0"/>
          </a:p>
        </p:txBody>
      </p:sp>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808855"/>
            <a:ext cx="8928000" cy="288000"/>
          </a:xfrm>
        </p:spPr>
        <p:txBody>
          <a:bodyPr/>
          <a:lstStyle/>
          <a:p>
            <a:r>
              <a:rPr lang="zh-CN" altLang="en-US" dirty="0"/>
              <a:t>图</a:t>
            </a:r>
            <a:r>
              <a:rPr lang="en-US" altLang="zh-CN" dirty="0"/>
              <a:t>6</a:t>
            </a:r>
            <a:r>
              <a:rPr lang="zh-CN" altLang="en-US" dirty="0"/>
              <a:t>：</a:t>
            </a:r>
            <a:r>
              <a:rPr lang="en-US" altLang="zh-CN" dirty="0"/>
              <a:t>2021</a:t>
            </a:r>
            <a:r>
              <a:rPr lang="zh-CN" altLang="en-US" dirty="0"/>
              <a:t>年</a:t>
            </a:r>
            <a:r>
              <a:rPr lang="en-US" altLang="zh-CN" dirty="0"/>
              <a:t>3</a:t>
            </a:r>
            <a:r>
              <a:rPr lang="zh-CN" altLang="en-US" dirty="0"/>
              <a:t>月</a:t>
            </a:r>
            <a:r>
              <a:rPr lang="en-US" altLang="zh-CN" dirty="0"/>
              <a:t>PMI</a:t>
            </a:r>
            <a:r>
              <a:rPr lang="zh-CN" altLang="en-US" dirty="0"/>
              <a:t>制造业持平季节性，服务业和建筑业强于季节性</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316885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3168855"/>
            <a:ext cx="1620000" cy="144000"/>
          </a:xfrm>
        </p:spPr>
        <p:txBody>
          <a:bodyPr/>
          <a:lstStyle/>
          <a:p>
            <a:endParaRPr lang="zh-CN" altLang="en-US"/>
          </a:p>
        </p:txBody>
      </p:sp>
      <p:pic>
        <p:nvPicPr>
          <p:cNvPr id="10" name="内容占位符 9">
            <a:extLst>
              <a:ext uri="{FF2B5EF4-FFF2-40B4-BE49-F238E27FC236}">
                <a16:creationId xmlns:a16="http://schemas.microsoft.com/office/drawing/2014/main" id="{706709D5-845A-3C49-B35A-E3668628CD81}"/>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2409965" y="3168855"/>
            <a:ext cx="5086070" cy="3076619"/>
          </a:xfrm>
        </p:spPr>
      </p:pic>
    </p:spTree>
    <p:extLst>
      <p:ext uri="{BB962C8B-B14F-4D97-AF65-F5344CB8AC3E}">
        <p14:creationId xmlns:p14="http://schemas.microsoft.com/office/powerpoint/2010/main" val="2906801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的分析步骤及意义</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en" altLang="zh-CN" b="1" dirty="0"/>
              <a:t>PMI</a:t>
            </a:r>
            <a:r>
              <a:rPr lang="zh-CN" altLang="en-US" b="1" dirty="0"/>
              <a:t>持续扩张往往对应着经济增长动能的提升</a:t>
            </a:r>
            <a:r>
              <a:rPr lang="zh-CN" altLang="en-US" dirty="0"/>
              <a:t>。由于</a:t>
            </a:r>
            <a:r>
              <a:rPr lang="en" altLang="zh-CN" dirty="0"/>
              <a:t>PMI</a:t>
            </a:r>
            <a:r>
              <a:rPr lang="zh-CN" altLang="en-US" dirty="0"/>
              <a:t>是环比指标，而经济数据通常是同比指标，简单处理是取 </a:t>
            </a:r>
            <a:r>
              <a:rPr lang="en" altLang="zh-CN" dirty="0"/>
              <a:t>PMI</a:t>
            </a:r>
            <a:r>
              <a:rPr lang="zh-CN" altLang="en-US" dirty="0"/>
              <a:t> 过去</a:t>
            </a:r>
            <a:r>
              <a:rPr lang="en-US" altLang="zh-CN" dirty="0"/>
              <a:t>12</a:t>
            </a:r>
            <a:r>
              <a:rPr lang="zh-CN" altLang="en-US" dirty="0"/>
              <a:t>个月的移动平均，将该指标与经济数据进行比较会发现，</a:t>
            </a:r>
            <a:r>
              <a:rPr lang="en" altLang="zh-CN" dirty="0"/>
              <a:t>PMI</a:t>
            </a:r>
            <a:r>
              <a:rPr lang="zh-CN" altLang="en-US" dirty="0"/>
              <a:t> 环比移动平均与名义 </a:t>
            </a:r>
            <a:r>
              <a:rPr lang="en" altLang="zh-CN" dirty="0"/>
              <a:t>GDP</a:t>
            </a:r>
            <a:r>
              <a:rPr lang="zh-CN" altLang="en-US" dirty="0"/>
              <a:t> 增速的走势是基本一致的，这意味着当我们观察到 </a:t>
            </a:r>
            <a:r>
              <a:rPr lang="en" altLang="zh-CN" dirty="0"/>
              <a:t>PMI</a:t>
            </a:r>
            <a:r>
              <a:rPr lang="zh-CN" altLang="en-US" dirty="0"/>
              <a:t> 持续超季节性扩张时，往往对应着经济动能的进一步走强。 </a:t>
            </a:r>
          </a:p>
        </p:txBody>
      </p:sp>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808855"/>
            <a:ext cx="8928000" cy="288000"/>
          </a:xfrm>
        </p:spPr>
        <p:txBody>
          <a:bodyPr/>
          <a:lstStyle/>
          <a:p>
            <a:r>
              <a:rPr lang="zh-CN" altLang="en-US" dirty="0"/>
              <a:t>图</a:t>
            </a:r>
            <a:r>
              <a:rPr lang="en-US" altLang="zh-CN" dirty="0"/>
              <a:t>7</a:t>
            </a:r>
            <a:r>
              <a:rPr lang="zh-CN" altLang="en-US" dirty="0"/>
              <a:t>：制造业</a:t>
            </a:r>
            <a:r>
              <a:rPr lang="en-US" altLang="zh-CN" dirty="0"/>
              <a:t>PMI</a:t>
            </a:r>
            <a:r>
              <a:rPr lang="zh-CN" altLang="en-US" dirty="0"/>
              <a:t>移动平均与名义</a:t>
            </a:r>
            <a:r>
              <a:rPr lang="en-US" altLang="zh-CN" dirty="0"/>
              <a:t>GDP</a:t>
            </a:r>
            <a:r>
              <a:rPr lang="zh-CN" altLang="en-US" dirty="0"/>
              <a:t>同比</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316885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3168855"/>
            <a:ext cx="1620000" cy="144000"/>
          </a:xfrm>
        </p:spPr>
        <p:txBody>
          <a:bodyPr/>
          <a:lstStyle/>
          <a:p>
            <a:endParaRPr lang="zh-CN" altLang="en-US"/>
          </a:p>
        </p:txBody>
      </p:sp>
      <p:pic>
        <p:nvPicPr>
          <p:cNvPr id="11" name="内容占位符 10">
            <a:extLst>
              <a:ext uri="{FF2B5EF4-FFF2-40B4-BE49-F238E27FC236}">
                <a16:creationId xmlns:a16="http://schemas.microsoft.com/office/drawing/2014/main" id="{BB5726D8-5F1A-7A41-AE70-7FC85D3A7B3D}"/>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2880918" y="3168856"/>
            <a:ext cx="4129482" cy="3049154"/>
          </a:xfrm>
        </p:spPr>
      </p:pic>
    </p:spTree>
    <p:extLst>
      <p:ext uri="{BB962C8B-B14F-4D97-AF65-F5344CB8AC3E}">
        <p14:creationId xmlns:p14="http://schemas.microsoft.com/office/powerpoint/2010/main" val="3125409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的分析步骤及意义</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zh-CN" altLang="en-US" dirty="0"/>
              <a:t>有了总量上的整体判断之后，</a:t>
            </a:r>
            <a:r>
              <a:rPr lang="zh-CN" altLang="en-US" b="1" dirty="0"/>
              <a:t>还需要进一步了解各个分项的边际变化</a:t>
            </a:r>
            <a:r>
              <a:rPr lang="zh-CN" altLang="en-US" dirty="0"/>
              <a:t>。首先从</a:t>
            </a:r>
            <a:r>
              <a:rPr lang="zh-CN" altLang="en-US" b="1" dirty="0"/>
              <a:t>供需端</a:t>
            </a:r>
            <a:r>
              <a:rPr lang="zh-CN" altLang="en-US" dirty="0"/>
              <a:t>来看，</a:t>
            </a:r>
            <a:r>
              <a:rPr lang="en-US" altLang="zh-CN" dirty="0"/>
              <a:t>2021 </a:t>
            </a:r>
            <a:r>
              <a:rPr lang="zh-CN" altLang="en-US" dirty="0"/>
              <a:t>年</a:t>
            </a:r>
            <a:r>
              <a:rPr lang="en-US" altLang="zh-CN" dirty="0"/>
              <a:t>3</a:t>
            </a:r>
            <a:r>
              <a:rPr lang="zh-CN" altLang="en-US" dirty="0"/>
              <a:t>月 </a:t>
            </a:r>
            <a:r>
              <a:rPr lang="en" altLang="zh-CN" dirty="0"/>
              <a:t>PMI</a:t>
            </a:r>
            <a:r>
              <a:rPr lang="zh-CN" altLang="en-US" dirty="0"/>
              <a:t> 生产指标较</a:t>
            </a:r>
            <a:r>
              <a:rPr lang="en-US" altLang="zh-CN" dirty="0"/>
              <a:t>2</a:t>
            </a:r>
            <a:r>
              <a:rPr lang="zh-CN" altLang="en-US" dirty="0"/>
              <a:t>月提升</a:t>
            </a:r>
            <a:r>
              <a:rPr lang="en-US" altLang="zh-CN" dirty="0"/>
              <a:t>2</a:t>
            </a:r>
            <a:r>
              <a:rPr lang="zh-CN" altLang="en-US" dirty="0"/>
              <a:t>个点至</a:t>
            </a:r>
            <a:r>
              <a:rPr lang="en-US" altLang="zh-CN" dirty="0"/>
              <a:t>53.9%</a:t>
            </a:r>
            <a:r>
              <a:rPr lang="zh-CN" altLang="en-US" dirty="0"/>
              <a:t>，荣枯线上连续三个月收窄后首次回升，并且生产端强于季节性，体现出生产的环比动能在加强。</a:t>
            </a:r>
            <a:r>
              <a:rPr lang="zh-CN" altLang="en-US" b="1" dirty="0"/>
              <a:t>需求端</a:t>
            </a:r>
            <a:r>
              <a:rPr lang="zh-CN" altLang="en-US" dirty="0"/>
              <a:t>，新订单较</a:t>
            </a:r>
            <a:r>
              <a:rPr lang="en-US" altLang="zh-CN" dirty="0"/>
              <a:t>2</a:t>
            </a:r>
            <a:r>
              <a:rPr lang="zh-CN" altLang="en-US" dirty="0"/>
              <a:t>月提升</a:t>
            </a:r>
            <a:r>
              <a:rPr lang="en-US" altLang="zh-CN" dirty="0"/>
              <a:t>2.1</a:t>
            </a:r>
            <a:r>
              <a:rPr lang="zh-CN" altLang="en-US" dirty="0"/>
              <a:t>个点，新出口订单提升</a:t>
            </a:r>
            <a:r>
              <a:rPr lang="en-US" altLang="zh-CN" dirty="0"/>
              <a:t>2.4</a:t>
            </a:r>
            <a:r>
              <a:rPr lang="zh-CN" altLang="en-US" dirty="0"/>
              <a:t>个点，也都强于季节性，表明需求也在加速修复，并且需求端改善幅度高于生产端。 </a:t>
            </a:r>
          </a:p>
        </p:txBody>
      </p:sp>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808855"/>
            <a:ext cx="8928000" cy="288000"/>
          </a:xfrm>
        </p:spPr>
        <p:txBody>
          <a:bodyPr/>
          <a:lstStyle/>
          <a:p>
            <a:r>
              <a:rPr lang="zh-CN" altLang="en-US" dirty="0"/>
              <a:t>图</a:t>
            </a:r>
            <a:r>
              <a:rPr lang="en-US" altLang="zh-CN" dirty="0"/>
              <a:t>8</a:t>
            </a:r>
            <a:r>
              <a:rPr lang="zh-CN" altLang="en-US" dirty="0"/>
              <a:t>：</a:t>
            </a:r>
            <a:r>
              <a:rPr lang="en-US" altLang="zh-CN" dirty="0"/>
              <a:t>3</a:t>
            </a:r>
            <a:r>
              <a:rPr lang="zh-CN" altLang="en-US" dirty="0"/>
              <a:t>月制造业</a:t>
            </a:r>
            <a:r>
              <a:rPr lang="en-US" altLang="zh-CN" dirty="0"/>
              <a:t>PMI</a:t>
            </a:r>
            <a:r>
              <a:rPr lang="zh-CN" altLang="en-US" dirty="0"/>
              <a:t>显著回升，生产、就业、新订单均上行</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316885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3168855"/>
            <a:ext cx="1620000" cy="144000"/>
          </a:xfrm>
        </p:spPr>
        <p:txBody>
          <a:bodyPr/>
          <a:lstStyle/>
          <a:p>
            <a:endParaRPr lang="zh-CN" altLang="en-US"/>
          </a:p>
        </p:txBody>
      </p:sp>
      <p:pic>
        <p:nvPicPr>
          <p:cNvPr id="10" name="内容占位符 9">
            <a:extLst>
              <a:ext uri="{FF2B5EF4-FFF2-40B4-BE49-F238E27FC236}">
                <a16:creationId xmlns:a16="http://schemas.microsoft.com/office/drawing/2014/main" id="{D14AF5AB-FC1A-754F-A866-565A3714672B}"/>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2806166" y="3168855"/>
            <a:ext cx="4284797" cy="3031802"/>
          </a:xfrm>
        </p:spPr>
      </p:pic>
    </p:spTree>
    <p:extLst>
      <p:ext uri="{BB962C8B-B14F-4D97-AF65-F5344CB8AC3E}">
        <p14:creationId xmlns:p14="http://schemas.microsoft.com/office/powerpoint/2010/main" val="2532111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的分析步骤及意义</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en" altLang="zh-CN" b="1" dirty="0"/>
              <a:t>PMI</a:t>
            </a:r>
            <a:r>
              <a:rPr lang="zh-CN" altLang="en-US" b="1" dirty="0"/>
              <a:t>生产和需求分项也对应着经济生产端和需求端的走势</a:t>
            </a:r>
            <a:r>
              <a:rPr lang="zh-CN" altLang="en-US" dirty="0"/>
              <a:t>。对 </a:t>
            </a:r>
            <a:r>
              <a:rPr lang="en" altLang="zh-CN" dirty="0"/>
              <a:t>PMI</a:t>
            </a:r>
            <a:r>
              <a:rPr lang="zh-CN" altLang="en-US" dirty="0"/>
              <a:t> 分项同样做</a:t>
            </a:r>
            <a:r>
              <a:rPr lang="en-US" altLang="zh-CN" dirty="0"/>
              <a:t>12</a:t>
            </a:r>
            <a:r>
              <a:rPr lang="zh-CN" altLang="en-US" dirty="0"/>
              <a:t>月移动平均处理就会发现，</a:t>
            </a:r>
            <a:r>
              <a:rPr lang="en" altLang="zh-CN" dirty="0"/>
              <a:t>PMI</a:t>
            </a:r>
            <a:r>
              <a:rPr lang="zh-CN" altLang="en-US" dirty="0"/>
              <a:t> 生产与工业增加值增速趋势基本一致，</a:t>
            </a:r>
            <a:r>
              <a:rPr lang="en" altLang="zh-CN" dirty="0"/>
              <a:t>PMI</a:t>
            </a:r>
            <a:r>
              <a:rPr lang="zh-CN" altLang="en-US" dirty="0"/>
              <a:t> 生产分项的持续走强，往往对应着工业增加值的持续走高，而 </a:t>
            </a:r>
            <a:r>
              <a:rPr lang="en" altLang="zh-CN" dirty="0"/>
              <a:t>PMI</a:t>
            </a:r>
            <a:r>
              <a:rPr lang="zh-CN" altLang="en-US" dirty="0"/>
              <a:t> 又是先于工业增加值数据公布的，因此 </a:t>
            </a:r>
            <a:r>
              <a:rPr lang="en" altLang="zh-CN" dirty="0"/>
              <a:t>PMI </a:t>
            </a:r>
            <a:r>
              <a:rPr lang="zh-CN" altLang="en-US" dirty="0"/>
              <a:t>生产分项具有一定的前瞻性。类似的，</a:t>
            </a:r>
            <a:r>
              <a:rPr lang="en" altLang="zh-CN" dirty="0"/>
              <a:t>PMI</a:t>
            </a:r>
            <a:r>
              <a:rPr lang="zh-CN" altLang="en-US" dirty="0"/>
              <a:t> 新订单与名义 </a:t>
            </a:r>
            <a:r>
              <a:rPr lang="en" altLang="zh-CN" dirty="0"/>
              <a:t>GDP</a:t>
            </a:r>
            <a:r>
              <a:rPr lang="zh-CN" altLang="en-US" dirty="0"/>
              <a:t> 增速，新出口订单与出口增速，都存在密切联系。 </a:t>
            </a:r>
          </a:p>
          <a:p>
            <a:endParaRPr lang="zh-CN" altLang="en-US" dirty="0"/>
          </a:p>
        </p:txBody>
      </p:sp>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808855"/>
            <a:ext cx="8928000" cy="288000"/>
          </a:xfrm>
        </p:spPr>
        <p:txBody>
          <a:bodyPr/>
          <a:lstStyle/>
          <a:p>
            <a:r>
              <a:rPr lang="zh-CN" altLang="en-US" dirty="0"/>
              <a:t>图</a:t>
            </a:r>
            <a:r>
              <a:rPr lang="en-US" altLang="zh-CN" dirty="0"/>
              <a:t>9</a:t>
            </a:r>
            <a:r>
              <a:rPr lang="zh-CN" altLang="en-US" dirty="0"/>
              <a:t>：制造业</a:t>
            </a:r>
            <a:r>
              <a:rPr lang="en-US" altLang="zh-CN" dirty="0"/>
              <a:t>PMI</a:t>
            </a:r>
            <a:r>
              <a:rPr lang="zh-CN" altLang="en-US" dirty="0"/>
              <a:t>生产与工业增加值同比</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316885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3168855"/>
            <a:ext cx="1620000" cy="144000"/>
          </a:xfrm>
        </p:spPr>
        <p:txBody>
          <a:bodyPr/>
          <a:lstStyle/>
          <a:p>
            <a:endParaRPr lang="zh-CN" altLang="en-US"/>
          </a:p>
        </p:txBody>
      </p:sp>
      <p:pic>
        <p:nvPicPr>
          <p:cNvPr id="11" name="内容占位符 10">
            <a:extLst>
              <a:ext uri="{FF2B5EF4-FFF2-40B4-BE49-F238E27FC236}">
                <a16:creationId xmlns:a16="http://schemas.microsoft.com/office/drawing/2014/main" id="{1279B20E-0BAC-3A4E-8015-CA1597C1B5F0}"/>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2561694" y="3240088"/>
            <a:ext cx="4829706" cy="2913885"/>
          </a:xfrm>
        </p:spPr>
      </p:pic>
    </p:spTree>
    <p:extLst>
      <p:ext uri="{BB962C8B-B14F-4D97-AF65-F5344CB8AC3E}">
        <p14:creationId xmlns:p14="http://schemas.microsoft.com/office/powerpoint/2010/main" val="3280532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的分析步骤及意义</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en" altLang="zh-CN" b="1" dirty="0"/>
              <a:t>PMI</a:t>
            </a:r>
            <a:r>
              <a:rPr lang="zh-CN" altLang="en-US" b="1" dirty="0"/>
              <a:t>生产和需求分项也对应着经济生产端和需求端的走势</a:t>
            </a:r>
            <a:r>
              <a:rPr lang="zh-CN" altLang="en-US" dirty="0"/>
              <a:t>。对 </a:t>
            </a:r>
            <a:r>
              <a:rPr lang="en" altLang="zh-CN" dirty="0"/>
              <a:t>PMI</a:t>
            </a:r>
            <a:r>
              <a:rPr lang="zh-CN" altLang="en-US" dirty="0"/>
              <a:t> 分项同样做</a:t>
            </a:r>
            <a:r>
              <a:rPr lang="en-US" altLang="zh-CN" dirty="0"/>
              <a:t>12</a:t>
            </a:r>
            <a:r>
              <a:rPr lang="zh-CN" altLang="en-US" dirty="0"/>
              <a:t>月移动平均处理就会发现，</a:t>
            </a:r>
            <a:r>
              <a:rPr lang="en" altLang="zh-CN" dirty="0"/>
              <a:t>PMI</a:t>
            </a:r>
            <a:r>
              <a:rPr lang="zh-CN" altLang="en-US" dirty="0"/>
              <a:t> 生产与工业增加值增速趋势基本一致，</a:t>
            </a:r>
            <a:r>
              <a:rPr lang="en" altLang="zh-CN" dirty="0"/>
              <a:t>PMI</a:t>
            </a:r>
            <a:r>
              <a:rPr lang="zh-CN" altLang="en-US" dirty="0"/>
              <a:t> 生产分项的持续走强，往往对应着工业增加值的持续走高，而 </a:t>
            </a:r>
            <a:r>
              <a:rPr lang="en" altLang="zh-CN" dirty="0"/>
              <a:t>PMI</a:t>
            </a:r>
            <a:r>
              <a:rPr lang="zh-CN" altLang="en-US" dirty="0"/>
              <a:t> 又是先于工业增加值数据公布的，因此 </a:t>
            </a:r>
            <a:r>
              <a:rPr lang="en" altLang="zh-CN" dirty="0"/>
              <a:t>PMI </a:t>
            </a:r>
            <a:r>
              <a:rPr lang="zh-CN" altLang="en-US" dirty="0"/>
              <a:t>生产分项具有一定的前瞻性。类似的，</a:t>
            </a:r>
            <a:r>
              <a:rPr lang="en" altLang="zh-CN" dirty="0"/>
              <a:t>PMI</a:t>
            </a:r>
            <a:r>
              <a:rPr lang="zh-CN" altLang="en-US" dirty="0"/>
              <a:t> 新订单与名义 </a:t>
            </a:r>
            <a:r>
              <a:rPr lang="en" altLang="zh-CN" dirty="0"/>
              <a:t>GDP</a:t>
            </a:r>
            <a:r>
              <a:rPr lang="zh-CN" altLang="en-US" dirty="0"/>
              <a:t> 增速，新出口订单与出口增速，都存在密切联系。 </a:t>
            </a:r>
          </a:p>
          <a:p>
            <a:endParaRPr lang="zh-CN" altLang="en-US" dirty="0"/>
          </a:p>
        </p:txBody>
      </p:sp>
      <p:pic>
        <p:nvPicPr>
          <p:cNvPr id="13" name="内容占位符 12">
            <a:extLst>
              <a:ext uri="{FF2B5EF4-FFF2-40B4-BE49-F238E27FC236}">
                <a16:creationId xmlns:a16="http://schemas.microsoft.com/office/drawing/2014/main" id="{447B8F80-0500-DA44-9CFC-7C702FAD0C02}"/>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4338" y="3276000"/>
            <a:ext cx="4319588" cy="2606117"/>
          </a:xfrm>
        </p:spPr>
      </p:pic>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10</a:t>
            </a:r>
            <a:r>
              <a:rPr lang="zh-CN" altLang="en-US" dirty="0"/>
              <a:t>：</a:t>
            </a:r>
            <a:r>
              <a:rPr lang="en-US" altLang="zh-CN" dirty="0"/>
              <a:t>PMI</a:t>
            </a:r>
            <a:r>
              <a:rPr lang="zh-CN" altLang="en-US" dirty="0"/>
              <a:t>新订单与</a:t>
            </a:r>
            <a:r>
              <a:rPr lang="en-US" altLang="zh-CN" dirty="0"/>
              <a:t>GDP</a:t>
            </a:r>
            <a:r>
              <a:rPr lang="zh-CN" altLang="en-US" dirty="0"/>
              <a:t>当季同比</a:t>
            </a:r>
          </a:p>
        </p:txBody>
      </p:sp>
      <p:pic>
        <p:nvPicPr>
          <p:cNvPr id="15" name="内容占位符 14">
            <a:extLst>
              <a:ext uri="{FF2B5EF4-FFF2-40B4-BE49-F238E27FC236}">
                <a16:creationId xmlns:a16="http://schemas.microsoft.com/office/drawing/2014/main" id="{B4DA1924-D870-BC4D-9152-AED30C6F3D62}"/>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407" y="3276001"/>
            <a:ext cx="4319587" cy="2606116"/>
          </a:xfrm>
        </p:spPr>
      </p:pic>
      <p:sp>
        <p:nvSpPr>
          <p:cNvPr id="7" name="文本占位符 6">
            <a:extLst>
              <a:ext uri="{FF2B5EF4-FFF2-40B4-BE49-F238E27FC236}">
                <a16:creationId xmlns:a16="http://schemas.microsoft.com/office/drawing/2014/main" id="{352A456D-21E9-17F9-E02B-A30461FD593B}"/>
              </a:ext>
            </a:extLst>
          </p:cNvPr>
          <p:cNvSpPr>
            <a:spLocks noGrp="1"/>
          </p:cNvSpPr>
          <p:nvPr>
            <p:ph type="body" sz="quarter" idx="48"/>
          </p:nvPr>
        </p:nvSpPr>
        <p:spPr/>
        <p:txBody>
          <a:bodyPr/>
          <a:lstStyle/>
          <a:p>
            <a:r>
              <a:rPr lang="zh-CN" altLang="en-US" dirty="0"/>
              <a:t>图</a:t>
            </a:r>
            <a:r>
              <a:rPr lang="en-US" altLang="zh-CN" dirty="0"/>
              <a:t>11</a:t>
            </a:r>
            <a:r>
              <a:rPr lang="zh-CN" altLang="en-US" dirty="0"/>
              <a:t>：</a:t>
            </a:r>
            <a:r>
              <a:rPr lang="en-US" altLang="zh-CN" dirty="0"/>
              <a:t>PMI</a:t>
            </a:r>
            <a:r>
              <a:rPr lang="zh-CN" altLang="en-US" dirty="0"/>
              <a:t>新出口订单与出口同比</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spTree>
    <p:extLst>
      <p:ext uri="{BB962C8B-B14F-4D97-AF65-F5344CB8AC3E}">
        <p14:creationId xmlns:p14="http://schemas.microsoft.com/office/powerpoint/2010/main" val="63306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的分析步骤及意义</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zh-CN" altLang="en-US" dirty="0"/>
              <a:t>其次是</a:t>
            </a:r>
            <a:r>
              <a:rPr lang="zh-CN" altLang="en-US" b="1" dirty="0"/>
              <a:t>价格端</a:t>
            </a:r>
            <a:r>
              <a:rPr lang="zh-CN" altLang="en-US" dirty="0"/>
              <a:t>来看，价格端原材料购进价格和出厂价格的变化对于企业利润分析具有一定指示意义。此外，</a:t>
            </a:r>
            <a:r>
              <a:rPr lang="en" altLang="zh-CN" b="1" dirty="0"/>
              <a:t>PMI </a:t>
            </a:r>
            <a:r>
              <a:rPr lang="zh-CN" altLang="en-US" b="1" dirty="0"/>
              <a:t>价格分项对工业品价格指数有一定预测作用</a:t>
            </a:r>
            <a:r>
              <a:rPr lang="zh-CN" altLang="en-US" dirty="0"/>
              <a:t>。</a:t>
            </a:r>
            <a:r>
              <a:rPr lang="en" altLang="zh-CN" dirty="0"/>
              <a:t>PMI </a:t>
            </a:r>
            <a:r>
              <a:rPr lang="zh-CN" altLang="en-US" dirty="0"/>
              <a:t>出厂价格和原材料购进价格分别对应着 </a:t>
            </a:r>
            <a:r>
              <a:rPr lang="en" altLang="zh-CN" dirty="0"/>
              <a:t>PPI(</a:t>
            </a:r>
            <a:r>
              <a:rPr lang="zh-CN" altLang="en-US" dirty="0"/>
              <a:t>工业生产者出厂价格</a:t>
            </a:r>
            <a:r>
              <a:rPr lang="en-US" altLang="zh-CN" dirty="0"/>
              <a:t>)</a:t>
            </a:r>
            <a:r>
              <a:rPr lang="zh-CN" altLang="en-US" dirty="0"/>
              <a:t>环比以及 </a:t>
            </a:r>
            <a:r>
              <a:rPr lang="en" altLang="zh-CN" dirty="0"/>
              <a:t>PPIRM(</a:t>
            </a:r>
            <a:r>
              <a:rPr lang="zh-CN" altLang="en-US" dirty="0"/>
              <a:t>工业生产者购进价格</a:t>
            </a:r>
            <a:r>
              <a:rPr lang="en-US" altLang="zh-CN" dirty="0"/>
              <a:t>)</a:t>
            </a:r>
            <a:r>
              <a:rPr lang="zh-CN" altLang="en-US" dirty="0"/>
              <a:t>，从历史数据来看，</a:t>
            </a:r>
            <a:r>
              <a:rPr lang="en" altLang="zh-CN" dirty="0"/>
              <a:t>PMI </a:t>
            </a:r>
            <a:r>
              <a:rPr lang="zh-CN" altLang="en-US" dirty="0"/>
              <a:t>价格分项与工业生产者价格指数具有很强的相关性，因此 </a:t>
            </a:r>
            <a:r>
              <a:rPr lang="en" altLang="zh-CN" dirty="0"/>
              <a:t>PMI </a:t>
            </a:r>
            <a:r>
              <a:rPr lang="zh-CN" altLang="en-US" dirty="0"/>
              <a:t>价格分项走势也预示着 </a:t>
            </a:r>
            <a:r>
              <a:rPr lang="en" altLang="zh-CN" dirty="0"/>
              <a:t>PPI </a:t>
            </a:r>
            <a:r>
              <a:rPr lang="zh-CN" altLang="en-US" dirty="0"/>
              <a:t>的大体走势。 </a:t>
            </a:r>
          </a:p>
          <a:p>
            <a:r>
              <a:rPr lang="zh-CN" altLang="en-US" dirty="0"/>
              <a:t> </a:t>
            </a:r>
          </a:p>
          <a:p>
            <a:endParaRPr lang="zh-CN" altLang="en-US" dirty="0"/>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12</a:t>
            </a:r>
            <a:r>
              <a:rPr lang="zh-CN" altLang="en-US" dirty="0"/>
              <a:t>：</a:t>
            </a:r>
            <a:r>
              <a:rPr lang="en-US" altLang="zh-CN" dirty="0"/>
              <a:t>PMI</a:t>
            </a:r>
            <a:r>
              <a:rPr lang="zh-CN" altLang="en-US" dirty="0"/>
              <a:t>出厂价格与</a:t>
            </a:r>
            <a:r>
              <a:rPr lang="en-US" altLang="zh-CN" dirty="0"/>
              <a:t>PPI</a:t>
            </a:r>
            <a:r>
              <a:rPr lang="zh-CN" altLang="en-US" dirty="0"/>
              <a:t>环比</a:t>
            </a:r>
          </a:p>
        </p:txBody>
      </p:sp>
      <p:sp>
        <p:nvSpPr>
          <p:cNvPr id="7" name="文本占位符 6">
            <a:extLst>
              <a:ext uri="{FF2B5EF4-FFF2-40B4-BE49-F238E27FC236}">
                <a16:creationId xmlns:a16="http://schemas.microsoft.com/office/drawing/2014/main" id="{352A456D-21E9-17F9-E02B-A30461FD593B}"/>
              </a:ext>
            </a:extLst>
          </p:cNvPr>
          <p:cNvSpPr>
            <a:spLocks noGrp="1"/>
          </p:cNvSpPr>
          <p:nvPr>
            <p:ph type="body" sz="quarter" idx="48"/>
          </p:nvPr>
        </p:nvSpPr>
        <p:spPr/>
        <p:txBody>
          <a:bodyPr/>
          <a:lstStyle/>
          <a:p>
            <a:r>
              <a:rPr lang="zh-CN" altLang="en-US" dirty="0"/>
              <a:t>图</a:t>
            </a:r>
            <a:r>
              <a:rPr lang="en-US" altLang="zh-CN" dirty="0"/>
              <a:t>13</a:t>
            </a:r>
            <a:r>
              <a:rPr lang="zh-CN" altLang="en-US" dirty="0"/>
              <a:t>：</a:t>
            </a:r>
            <a:r>
              <a:rPr lang="en-US" altLang="zh-CN" dirty="0"/>
              <a:t>PMI</a:t>
            </a:r>
            <a:r>
              <a:rPr lang="zh-CN" altLang="en-US" dirty="0"/>
              <a:t>原材料购进价格与</a:t>
            </a:r>
            <a:r>
              <a:rPr lang="en-US" altLang="zh-CN" dirty="0"/>
              <a:t>PPIRM</a:t>
            </a:r>
            <a:endParaRPr lang="zh-CN" altLang="en-US" dirty="0"/>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pic>
        <p:nvPicPr>
          <p:cNvPr id="17" name="内容占位符 16">
            <a:extLst>
              <a:ext uri="{FF2B5EF4-FFF2-40B4-BE49-F238E27FC236}">
                <a16:creationId xmlns:a16="http://schemas.microsoft.com/office/drawing/2014/main" id="{C76E7D0E-40A6-AA4C-A1FB-F80EB4BCFFA3}"/>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376892"/>
            <a:ext cx="4319588" cy="2606117"/>
          </a:xfrm>
        </p:spPr>
      </p:pic>
      <p:pic>
        <p:nvPicPr>
          <p:cNvPr id="19" name="内容占位符 18">
            <a:extLst>
              <a:ext uri="{FF2B5EF4-FFF2-40B4-BE49-F238E27FC236}">
                <a16:creationId xmlns:a16="http://schemas.microsoft.com/office/drawing/2014/main" id="{F5727674-8D68-5847-8DFA-8495848F8786}"/>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288" y="3376892"/>
            <a:ext cx="4319587" cy="2606116"/>
          </a:xfrm>
        </p:spPr>
      </p:pic>
    </p:spTree>
    <p:extLst>
      <p:ext uri="{BB962C8B-B14F-4D97-AF65-F5344CB8AC3E}">
        <p14:creationId xmlns:p14="http://schemas.microsoft.com/office/powerpoint/2010/main" val="103685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的分析步骤及意义</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zh-CN" altLang="en-US" b="1" dirty="0"/>
              <a:t>对于库存端</a:t>
            </a:r>
            <a:r>
              <a:rPr lang="zh-CN" altLang="en-US" dirty="0"/>
              <a:t>，通过新订单和产品库存做差，反映企业在供需端及价格端的表现。新订单与产成品库存之差的走势，反映了需求相对库存的变化。</a:t>
            </a:r>
            <a:r>
              <a:rPr lang="en" altLang="zh-CN" b="1" dirty="0"/>
              <a:t>PMI </a:t>
            </a:r>
            <a:r>
              <a:rPr lang="zh-CN" altLang="en-US" b="1" dirty="0"/>
              <a:t>库存分项与工业企业产成品库也有较强联系</a:t>
            </a:r>
            <a:r>
              <a:rPr lang="zh-CN" altLang="en-US" dirty="0"/>
              <a:t>。从历史数据上来看，</a:t>
            </a:r>
            <a:r>
              <a:rPr lang="en" altLang="zh-CN" dirty="0"/>
              <a:t>PMI </a:t>
            </a:r>
            <a:r>
              <a:rPr lang="zh-CN" altLang="en-US" dirty="0"/>
              <a:t>库存分项与工业企业产成品库存同比增速也有比较强的相关性，这意味着 </a:t>
            </a:r>
            <a:r>
              <a:rPr lang="en" altLang="zh-CN" dirty="0"/>
              <a:t>PMI </a:t>
            </a:r>
            <a:r>
              <a:rPr lang="zh-CN" altLang="en-US" dirty="0"/>
              <a:t>库存的走势对于工业企业库存数据的变动有一定的指示作用。 </a:t>
            </a:r>
          </a:p>
          <a:p>
            <a:endParaRPr lang="zh-CN" altLang="en-US" dirty="0"/>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14</a:t>
            </a:r>
            <a:r>
              <a:rPr lang="zh-CN" altLang="en-US" dirty="0"/>
              <a:t>：</a:t>
            </a:r>
            <a:r>
              <a:rPr lang="en-US" altLang="zh-CN" dirty="0"/>
              <a:t>PMI</a:t>
            </a:r>
            <a:r>
              <a:rPr lang="zh-CN" altLang="en-US" dirty="0"/>
              <a:t>领先指数</a:t>
            </a:r>
          </a:p>
        </p:txBody>
      </p:sp>
      <p:sp>
        <p:nvSpPr>
          <p:cNvPr id="7" name="文本占位符 6">
            <a:extLst>
              <a:ext uri="{FF2B5EF4-FFF2-40B4-BE49-F238E27FC236}">
                <a16:creationId xmlns:a16="http://schemas.microsoft.com/office/drawing/2014/main" id="{352A456D-21E9-17F9-E02B-A30461FD593B}"/>
              </a:ext>
            </a:extLst>
          </p:cNvPr>
          <p:cNvSpPr>
            <a:spLocks noGrp="1"/>
          </p:cNvSpPr>
          <p:nvPr>
            <p:ph type="body" sz="quarter" idx="48"/>
          </p:nvPr>
        </p:nvSpPr>
        <p:spPr/>
        <p:txBody>
          <a:bodyPr/>
          <a:lstStyle/>
          <a:p>
            <a:r>
              <a:rPr lang="zh-CN" altLang="en-US" dirty="0"/>
              <a:t>图</a:t>
            </a:r>
            <a:r>
              <a:rPr lang="en-US" altLang="zh-CN" dirty="0"/>
              <a:t>15</a:t>
            </a:r>
            <a:r>
              <a:rPr lang="zh-CN" altLang="en-US" dirty="0"/>
              <a:t>：</a:t>
            </a:r>
            <a:r>
              <a:rPr lang="en-US" altLang="zh-CN" dirty="0"/>
              <a:t>PMI</a:t>
            </a:r>
            <a:r>
              <a:rPr lang="zh-CN" altLang="en-US" dirty="0"/>
              <a:t>产成品库存与工业企业库存</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pic>
        <p:nvPicPr>
          <p:cNvPr id="15" name="内容占位符 14">
            <a:extLst>
              <a:ext uri="{FF2B5EF4-FFF2-40B4-BE49-F238E27FC236}">
                <a16:creationId xmlns:a16="http://schemas.microsoft.com/office/drawing/2014/main" id="{0451A3DD-5327-3F4E-9786-81E88749DC8B}"/>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376892"/>
            <a:ext cx="4319588" cy="2606117"/>
          </a:xfrm>
        </p:spPr>
      </p:pic>
      <p:pic>
        <p:nvPicPr>
          <p:cNvPr id="18" name="内容占位符 17">
            <a:extLst>
              <a:ext uri="{FF2B5EF4-FFF2-40B4-BE49-F238E27FC236}">
                <a16:creationId xmlns:a16="http://schemas.microsoft.com/office/drawing/2014/main" id="{CD243A5C-D239-3740-B70E-7D6F1EC6D787}"/>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288" y="3376892"/>
            <a:ext cx="4319587" cy="2606116"/>
          </a:xfrm>
        </p:spPr>
      </p:pic>
    </p:spTree>
    <p:extLst>
      <p:ext uri="{BB962C8B-B14F-4D97-AF65-F5344CB8AC3E}">
        <p14:creationId xmlns:p14="http://schemas.microsoft.com/office/powerpoint/2010/main" val="474693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的分析步骤及意义</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zh-CN" altLang="en-US" b="1" dirty="0"/>
              <a:t>最后分企业规模来看</a:t>
            </a:r>
            <a:r>
              <a:rPr lang="zh-CN" altLang="en-US" dirty="0"/>
              <a:t>，</a:t>
            </a:r>
            <a:r>
              <a:rPr lang="en-US" altLang="zh-CN" dirty="0"/>
              <a:t>2021</a:t>
            </a:r>
            <a:r>
              <a:rPr lang="zh-CN" altLang="en-US" dirty="0"/>
              <a:t>年</a:t>
            </a:r>
            <a:r>
              <a:rPr lang="en-US" altLang="zh-CN" dirty="0"/>
              <a:t>3</a:t>
            </a:r>
            <a:r>
              <a:rPr lang="zh-CN" altLang="en-US" dirty="0"/>
              <a:t>月大、中、小型企业全面回暖，小型企业</a:t>
            </a:r>
            <a:r>
              <a:rPr lang="en-US" altLang="zh-CN" dirty="0"/>
              <a:t>3</a:t>
            </a:r>
            <a:r>
              <a:rPr lang="zh-CN" altLang="en-US" dirty="0"/>
              <a:t>月重回荣枯线以上，整体来看不同规模企业经营格局没有太大变化，仍然是大中型企业扩张幅度大于小型企业，但小型企业状况存在边际改善，小企业边际改善的原因在于小企业受益于需求端的改善，经营压力有所缓解。 </a:t>
            </a:r>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16</a:t>
            </a:r>
            <a:r>
              <a:rPr lang="zh-CN" altLang="en-US" dirty="0"/>
              <a:t>：小型企业重回荣枯线以上</a:t>
            </a:r>
          </a:p>
        </p:txBody>
      </p:sp>
      <p:sp>
        <p:nvSpPr>
          <p:cNvPr id="7" name="文本占位符 6">
            <a:extLst>
              <a:ext uri="{FF2B5EF4-FFF2-40B4-BE49-F238E27FC236}">
                <a16:creationId xmlns:a16="http://schemas.microsoft.com/office/drawing/2014/main" id="{352A456D-21E9-17F9-E02B-A30461FD593B}"/>
              </a:ext>
            </a:extLst>
          </p:cNvPr>
          <p:cNvSpPr>
            <a:spLocks noGrp="1"/>
          </p:cNvSpPr>
          <p:nvPr>
            <p:ph type="body" sz="quarter" idx="48"/>
          </p:nvPr>
        </p:nvSpPr>
        <p:spPr/>
        <p:txBody>
          <a:bodyPr/>
          <a:lstStyle/>
          <a:p>
            <a:r>
              <a:rPr lang="zh-CN" altLang="en-US" dirty="0"/>
              <a:t>图</a:t>
            </a:r>
            <a:r>
              <a:rPr lang="en-US" altLang="zh-CN" dirty="0"/>
              <a:t>17</a:t>
            </a:r>
            <a:r>
              <a:rPr lang="zh-CN" altLang="en-US" dirty="0"/>
              <a:t>：小型企业采购量明显改善</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pic>
        <p:nvPicPr>
          <p:cNvPr id="16" name="内容占位符 15">
            <a:extLst>
              <a:ext uri="{FF2B5EF4-FFF2-40B4-BE49-F238E27FC236}">
                <a16:creationId xmlns:a16="http://schemas.microsoft.com/office/drawing/2014/main" id="{F5547C4C-C805-8B46-BBD2-4533A1E1ADEB}"/>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376892"/>
            <a:ext cx="4319588" cy="2606117"/>
          </a:xfrm>
        </p:spPr>
      </p:pic>
      <p:pic>
        <p:nvPicPr>
          <p:cNvPr id="19" name="内容占位符 18">
            <a:extLst>
              <a:ext uri="{FF2B5EF4-FFF2-40B4-BE49-F238E27FC236}">
                <a16:creationId xmlns:a16="http://schemas.microsoft.com/office/drawing/2014/main" id="{2F4DF63A-9C8E-8647-B441-05374893C869}"/>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389025" y="3240088"/>
            <a:ext cx="3730113" cy="2879725"/>
          </a:xfrm>
        </p:spPr>
      </p:pic>
    </p:spTree>
    <p:extLst>
      <p:ext uri="{BB962C8B-B14F-4D97-AF65-F5344CB8AC3E}">
        <p14:creationId xmlns:p14="http://schemas.microsoft.com/office/powerpoint/2010/main" val="1722944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zh-CN" altLang="en-US" dirty="0"/>
              <a:t>官方</a:t>
            </a:r>
            <a:r>
              <a:rPr lang="en-US" altLang="zh-CN" dirty="0"/>
              <a:t>PMI</a:t>
            </a:r>
            <a:r>
              <a:rPr lang="zh-CN" altLang="en-US" dirty="0"/>
              <a:t>与财新</a:t>
            </a:r>
            <a:r>
              <a:rPr lang="en-US" altLang="zh-CN" dirty="0"/>
              <a:t>PMI</a:t>
            </a:r>
            <a:endParaRPr lang="zh-CN" altLang="en-US" dirty="0"/>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zh-CN" altLang="en-US" b="1" dirty="0"/>
              <a:t>财新 </a:t>
            </a:r>
            <a:r>
              <a:rPr lang="en" altLang="zh-CN" b="1" dirty="0"/>
              <a:t>PMI </a:t>
            </a:r>
            <a:r>
              <a:rPr lang="zh-CN" altLang="en-US" b="1" dirty="0"/>
              <a:t>可以作为辅助参考，但需要注意与官方 </a:t>
            </a:r>
            <a:r>
              <a:rPr lang="en" altLang="zh-CN" b="1" dirty="0"/>
              <a:t>PMI </a:t>
            </a:r>
            <a:r>
              <a:rPr lang="zh-CN" altLang="en-US" b="1" dirty="0"/>
              <a:t>的差异</a:t>
            </a:r>
            <a:r>
              <a:rPr lang="zh-CN" altLang="en-US" dirty="0"/>
              <a:t>。</a:t>
            </a:r>
            <a:r>
              <a:rPr lang="en" altLang="zh-CN" dirty="0"/>
              <a:t>PMI </a:t>
            </a:r>
            <a:r>
              <a:rPr lang="zh-CN" altLang="en-US" dirty="0"/>
              <a:t>和财新 </a:t>
            </a:r>
            <a:r>
              <a:rPr lang="en" altLang="zh-CN" dirty="0"/>
              <a:t>PMI </a:t>
            </a:r>
            <a:r>
              <a:rPr lang="zh-CN" altLang="en-US" dirty="0"/>
              <a:t>由于统计、数据处理方面的差异，历史上时常出现背离。究其原因主要在于两个方面，</a:t>
            </a:r>
            <a:r>
              <a:rPr lang="zh-CN" altLang="en-US" b="1" dirty="0"/>
              <a:t>其一是企业类型统计存在差异</a:t>
            </a:r>
            <a:r>
              <a:rPr lang="zh-CN" altLang="en-US" dirty="0"/>
              <a:t>，财新 </a:t>
            </a:r>
            <a:r>
              <a:rPr lang="en" altLang="zh-CN" dirty="0"/>
              <a:t>PMI </a:t>
            </a:r>
            <a:r>
              <a:rPr lang="zh-CN" altLang="en-US" dirty="0"/>
              <a:t>统计样本多为中小型民营企业，而官方 </a:t>
            </a:r>
            <a:r>
              <a:rPr lang="en" altLang="zh-CN" dirty="0"/>
              <a:t>PMI </a:t>
            </a:r>
            <a:r>
              <a:rPr lang="zh-CN" altLang="en-US" dirty="0"/>
              <a:t>则多为大中型企业。</a:t>
            </a:r>
            <a:r>
              <a:rPr lang="zh-CN" altLang="en-US" b="1" dirty="0"/>
              <a:t>其二是样本区域存在差异</a:t>
            </a:r>
            <a:r>
              <a:rPr lang="zh-CN" altLang="en-US" dirty="0"/>
              <a:t>，财新 </a:t>
            </a:r>
            <a:r>
              <a:rPr lang="en" altLang="zh-CN" dirty="0"/>
              <a:t>PMI </a:t>
            </a:r>
            <a:r>
              <a:rPr lang="zh-CN" altLang="en-US" dirty="0"/>
              <a:t>多为东部沿海，官方 </a:t>
            </a:r>
            <a:r>
              <a:rPr lang="en" altLang="zh-CN" dirty="0"/>
              <a:t>PMI </a:t>
            </a:r>
            <a:r>
              <a:rPr lang="zh-CN" altLang="en-US" dirty="0"/>
              <a:t>则覆盖全国，因此财新 </a:t>
            </a:r>
            <a:r>
              <a:rPr lang="en" altLang="zh-CN" dirty="0"/>
              <a:t>PMI </a:t>
            </a:r>
            <a:r>
              <a:rPr lang="zh-CN" altLang="en-US" dirty="0"/>
              <a:t>对出口更加敏感。</a:t>
            </a:r>
          </a:p>
          <a:p>
            <a:endParaRPr lang="zh-CN" altLang="en-US" dirty="0"/>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18</a:t>
            </a:r>
            <a:r>
              <a:rPr lang="zh-CN" altLang="en-US" dirty="0"/>
              <a:t>：</a:t>
            </a:r>
            <a:r>
              <a:rPr lang="en-US" altLang="zh-CN" dirty="0"/>
              <a:t>2021</a:t>
            </a:r>
            <a:r>
              <a:rPr lang="zh-CN" altLang="en-US" dirty="0"/>
              <a:t>年</a:t>
            </a:r>
            <a:r>
              <a:rPr lang="en-US" altLang="zh-CN" dirty="0"/>
              <a:t>PMI</a:t>
            </a:r>
            <a:r>
              <a:rPr lang="zh-CN" altLang="en-US" dirty="0"/>
              <a:t>与财新</a:t>
            </a:r>
            <a:r>
              <a:rPr lang="en-US" altLang="zh-CN" dirty="0"/>
              <a:t>PMI</a:t>
            </a:r>
            <a:r>
              <a:rPr lang="zh-CN" altLang="en-US" dirty="0"/>
              <a:t>走势完全相反</a:t>
            </a:r>
          </a:p>
        </p:txBody>
      </p:sp>
      <p:sp>
        <p:nvSpPr>
          <p:cNvPr id="7" name="文本占位符 6">
            <a:extLst>
              <a:ext uri="{FF2B5EF4-FFF2-40B4-BE49-F238E27FC236}">
                <a16:creationId xmlns:a16="http://schemas.microsoft.com/office/drawing/2014/main" id="{352A456D-21E9-17F9-E02B-A30461FD593B}"/>
              </a:ext>
            </a:extLst>
          </p:cNvPr>
          <p:cNvSpPr>
            <a:spLocks noGrp="1"/>
          </p:cNvSpPr>
          <p:nvPr>
            <p:ph type="body" sz="quarter" idx="48"/>
          </p:nvPr>
        </p:nvSpPr>
        <p:spPr/>
        <p:txBody>
          <a:bodyPr/>
          <a:lstStyle/>
          <a:p>
            <a:r>
              <a:rPr lang="zh-CN" altLang="en-US" dirty="0"/>
              <a:t>图</a:t>
            </a:r>
            <a:r>
              <a:rPr lang="en-US" altLang="zh-CN" dirty="0"/>
              <a:t>19</a:t>
            </a:r>
            <a:r>
              <a:rPr lang="zh-CN" altLang="en-US" dirty="0"/>
              <a:t>：财新</a:t>
            </a:r>
            <a:r>
              <a:rPr lang="en-US" altLang="zh-CN" dirty="0"/>
              <a:t>PMI</a:t>
            </a:r>
            <a:r>
              <a:rPr lang="zh-CN" altLang="en-US" dirty="0"/>
              <a:t>更多反映中小企业走势</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pic>
        <p:nvPicPr>
          <p:cNvPr id="15" name="内容占位符 14">
            <a:extLst>
              <a:ext uri="{FF2B5EF4-FFF2-40B4-BE49-F238E27FC236}">
                <a16:creationId xmlns:a16="http://schemas.microsoft.com/office/drawing/2014/main" id="{55AAFBC8-66CE-7B40-AD2F-04E3B3D2808A}"/>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349643"/>
            <a:ext cx="4319588" cy="2660615"/>
          </a:xfrm>
        </p:spPr>
      </p:pic>
      <p:pic>
        <p:nvPicPr>
          <p:cNvPr id="23" name="内容占位符 22">
            <a:extLst>
              <a:ext uri="{FF2B5EF4-FFF2-40B4-BE49-F238E27FC236}">
                <a16:creationId xmlns:a16="http://schemas.microsoft.com/office/drawing/2014/main" id="{C46B73EB-37A1-1941-AA3A-6234986B7FF7}"/>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288" y="3368647"/>
            <a:ext cx="4319587" cy="2622606"/>
          </a:xfrm>
        </p:spPr>
      </p:pic>
    </p:spTree>
    <p:extLst>
      <p:ext uri="{BB962C8B-B14F-4D97-AF65-F5344CB8AC3E}">
        <p14:creationId xmlns:p14="http://schemas.microsoft.com/office/powerpoint/2010/main" val="274497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3A5D7-2FB1-C5E3-9091-966D91307599}"/>
              </a:ext>
            </a:extLst>
          </p:cNvPr>
          <p:cNvSpPr>
            <a:spLocks noGrp="1"/>
          </p:cNvSpPr>
          <p:nvPr>
            <p:ph type="title"/>
          </p:nvPr>
        </p:nvSpPr>
        <p:spPr/>
        <p:txBody>
          <a:bodyPr/>
          <a:lstStyle/>
          <a:p>
            <a:r>
              <a:rPr lang="zh-CN" altLang="en-US" dirty="0"/>
              <a:t>目录</a:t>
            </a:r>
          </a:p>
        </p:txBody>
      </p:sp>
      <p:sp>
        <p:nvSpPr>
          <p:cNvPr id="3" name="文本占位符 2">
            <a:extLst>
              <a:ext uri="{FF2B5EF4-FFF2-40B4-BE49-F238E27FC236}">
                <a16:creationId xmlns:a16="http://schemas.microsoft.com/office/drawing/2014/main" id="{059D1219-02FF-CC80-6B61-ACFF2F6CCBC2}"/>
              </a:ext>
            </a:extLst>
          </p:cNvPr>
          <p:cNvSpPr>
            <a:spLocks noGrp="1"/>
          </p:cNvSpPr>
          <p:nvPr>
            <p:ph type="body" sz="quarter" idx="16"/>
          </p:nvPr>
        </p:nvSpPr>
        <p:spPr/>
        <p:txBody>
          <a:bodyPr/>
          <a:lstStyle/>
          <a:p>
            <a:r>
              <a:rPr lang="zh-CN" altLang="en-US" dirty="0"/>
              <a:t>第一部分</a:t>
            </a:r>
            <a:r>
              <a:rPr lang="en-US" altLang="zh-CN" dirty="0"/>
              <a:t>	PMI</a:t>
            </a:r>
            <a:r>
              <a:rPr lang="zh-CN" altLang="en-US" dirty="0"/>
              <a:t>的</a:t>
            </a:r>
            <a:r>
              <a:rPr lang="en-US" altLang="zh-CN" dirty="0"/>
              <a:t>ABC</a:t>
            </a:r>
            <a:endParaRPr lang="zh-CN" altLang="en-US" dirty="0"/>
          </a:p>
        </p:txBody>
      </p:sp>
      <p:sp>
        <p:nvSpPr>
          <p:cNvPr id="4" name="文本占位符 3">
            <a:extLst>
              <a:ext uri="{FF2B5EF4-FFF2-40B4-BE49-F238E27FC236}">
                <a16:creationId xmlns:a16="http://schemas.microsoft.com/office/drawing/2014/main" id="{956D169F-F0C9-C2F8-8697-0890448E3D64}"/>
              </a:ext>
            </a:extLst>
          </p:cNvPr>
          <p:cNvSpPr>
            <a:spLocks noGrp="1"/>
          </p:cNvSpPr>
          <p:nvPr>
            <p:ph type="body" sz="quarter" idx="17"/>
          </p:nvPr>
        </p:nvSpPr>
        <p:spPr/>
        <p:txBody>
          <a:bodyPr/>
          <a:lstStyle/>
          <a:p>
            <a:r>
              <a:rPr lang="zh-CN" altLang="en-US" dirty="0"/>
              <a:t>第二部分 </a:t>
            </a:r>
            <a:r>
              <a:rPr lang="en-US" altLang="zh-CN" dirty="0"/>
              <a:t>PMI</a:t>
            </a:r>
            <a:r>
              <a:rPr lang="zh-CN" altLang="en-US" dirty="0"/>
              <a:t>的分析框架</a:t>
            </a:r>
          </a:p>
        </p:txBody>
      </p:sp>
      <p:sp>
        <p:nvSpPr>
          <p:cNvPr id="5" name="文本占位符 4">
            <a:extLst>
              <a:ext uri="{FF2B5EF4-FFF2-40B4-BE49-F238E27FC236}">
                <a16:creationId xmlns:a16="http://schemas.microsoft.com/office/drawing/2014/main" id="{3DBF7957-EE55-D1A0-AC9C-9AC4142DA8AC}"/>
              </a:ext>
            </a:extLst>
          </p:cNvPr>
          <p:cNvSpPr>
            <a:spLocks noGrp="1"/>
          </p:cNvSpPr>
          <p:nvPr>
            <p:ph type="body" sz="quarter" idx="18"/>
          </p:nvPr>
        </p:nvSpPr>
        <p:spPr/>
        <p:txBody>
          <a:bodyPr/>
          <a:lstStyle/>
          <a:p>
            <a:r>
              <a:rPr lang="zh-CN" altLang="en-US" dirty="0"/>
              <a:t>第三部分 </a:t>
            </a:r>
            <a:r>
              <a:rPr lang="en-US" altLang="zh-CN" dirty="0"/>
              <a:t>PMI</a:t>
            </a:r>
            <a:r>
              <a:rPr lang="zh-CN" altLang="en-US" dirty="0"/>
              <a:t>的微观基础</a:t>
            </a:r>
          </a:p>
        </p:txBody>
      </p:sp>
      <p:sp>
        <p:nvSpPr>
          <p:cNvPr id="6" name="文本占位符 5">
            <a:extLst>
              <a:ext uri="{FF2B5EF4-FFF2-40B4-BE49-F238E27FC236}">
                <a16:creationId xmlns:a16="http://schemas.microsoft.com/office/drawing/2014/main" id="{76A28577-BAB2-7ABC-D54D-0196E210C1F8}"/>
              </a:ext>
            </a:extLst>
          </p:cNvPr>
          <p:cNvSpPr>
            <a:spLocks noGrp="1"/>
          </p:cNvSpPr>
          <p:nvPr>
            <p:ph type="body" sz="quarter" idx="19"/>
          </p:nvPr>
        </p:nvSpPr>
        <p:spPr/>
        <p:txBody>
          <a:bodyPr/>
          <a:lstStyle/>
          <a:p>
            <a:r>
              <a:rPr lang="zh-CN" altLang="en-US" dirty="0"/>
              <a:t>第四部分 </a:t>
            </a:r>
            <a:r>
              <a:rPr lang="en-US" altLang="zh-CN" dirty="0"/>
              <a:t>PMI</a:t>
            </a:r>
            <a:r>
              <a:rPr lang="zh-CN" altLang="en-US" dirty="0"/>
              <a:t>的预测方式</a:t>
            </a:r>
          </a:p>
        </p:txBody>
      </p:sp>
    </p:spTree>
    <p:extLst>
      <p:ext uri="{BB962C8B-B14F-4D97-AF65-F5344CB8AC3E}">
        <p14:creationId xmlns:p14="http://schemas.microsoft.com/office/powerpoint/2010/main" val="858584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zh-CN" altLang="en-US" dirty="0"/>
              <a:t>官方</a:t>
            </a:r>
            <a:r>
              <a:rPr lang="en-US" altLang="zh-CN" dirty="0"/>
              <a:t>PMI</a:t>
            </a:r>
            <a:r>
              <a:rPr lang="zh-CN" altLang="en-US" dirty="0"/>
              <a:t>与财新</a:t>
            </a:r>
            <a:r>
              <a:rPr lang="en-US" altLang="zh-CN" dirty="0"/>
              <a:t>PMI</a:t>
            </a:r>
            <a:endParaRPr lang="zh-CN" altLang="en-US" dirty="0"/>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zh-CN" altLang="en-US" b="1" dirty="0"/>
              <a:t>财新 </a:t>
            </a:r>
            <a:r>
              <a:rPr lang="en" altLang="zh-CN" b="1" dirty="0"/>
              <a:t>PMI </a:t>
            </a:r>
            <a:r>
              <a:rPr lang="zh-CN" altLang="en-US" b="1" dirty="0"/>
              <a:t>可以作为辅助参考，但需要注意与官方 </a:t>
            </a:r>
            <a:r>
              <a:rPr lang="en" altLang="zh-CN" b="1" dirty="0"/>
              <a:t>PMI </a:t>
            </a:r>
            <a:r>
              <a:rPr lang="zh-CN" altLang="en-US" b="1" dirty="0"/>
              <a:t>的差异</a:t>
            </a:r>
            <a:r>
              <a:rPr lang="zh-CN" altLang="en-US" dirty="0"/>
              <a:t>。</a:t>
            </a:r>
            <a:r>
              <a:rPr lang="en" altLang="zh-CN" dirty="0"/>
              <a:t>PMI </a:t>
            </a:r>
            <a:r>
              <a:rPr lang="zh-CN" altLang="en-US" dirty="0"/>
              <a:t>和财新 </a:t>
            </a:r>
            <a:r>
              <a:rPr lang="en" altLang="zh-CN" dirty="0"/>
              <a:t>PMI </a:t>
            </a:r>
            <a:r>
              <a:rPr lang="zh-CN" altLang="en-US" dirty="0"/>
              <a:t>由于统计、数据处理方面的差异，历史上时常出现背离。究其原因主要在于两个方面，</a:t>
            </a:r>
            <a:r>
              <a:rPr lang="zh-CN" altLang="en-US" b="1" dirty="0"/>
              <a:t>其一是企业类型统计存在差异</a:t>
            </a:r>
            <a:r>
              <a:rPr lang="zh-CN" altLang="en-US" dirty="0"/>
              <a:t>，财新 </a:t>
            </a:r>
            <a:r>
              <a:rPr lang="en" altLang="zh-CN" dirty="0"/>
              <a:t>PMI </a:t>
            </a:r>
            <a:r>
              <a:rPr lang="zh-CN" altLang="en-US" dirty="0"/>
              <a:t>统计样本多为中小型民营企业，而官方 </a:t>
            </a:r>
            <a:r>
              <a:rPr lang="en" altLang="zh-CN" dirty="0"/>
              <a:t>PMI </a:t>
            </a:r>
            <a:r>
              <a:rPr lang="zh-CN" altLang="en-US" dirty="0"/>
              <a:t>则多为大中型企业。</a:t>
            </a:r>
            <a:r>
              <a:rPr lang="zh-CN" altLang="en-US" b="1" dirty="0"/>
              <a:t>其二是样本区域存在差异</a:t>
            </a:r>
            <a:r>
              <a:rPr lang="zh-CN" altLang="en-US" dirty="0"/>
              <a:t>，财新 </a:t>
            </a:r>
            <a:r>
              <a:rPr lang="en" altLang="zh-CN" dirty="0"/>
              <a:t>PMI </a:t>
            </a:r>
            <a:r>
              <a:rPr lang="zh-CN" altLang="en-US" dirty="0"/>
              <a:t>多为东部沿海，官方 </a:t>
            </a:r>
            <a:r>
              <a:rPr lang="en" altLang="zh-CN" dirty="0"/>
              <a:t>PMI </a:t>
            </a:r>
            <a:r>
              <a:rPr lang="zh-CN" altLang="en-US" dirty="0"/>
              <a:t>则覆盖全国，因此财新 </a:t>
            </a:r>
            <a:r>
              <a:rPr lang="en" altLang="zh-CN" dirty="0"/>
              <a:t>PMI </a:t>
            </a:r>
            <a:r>
              <a:rPr lang="zh-CN" altLang="en-US" dirty="0"/>
              <a:t>对出口更加敏感。</a:t>
            </a:r>
          </a:p>
          <a:p>
            <a:endParaRPr lang="zh-CN" altLang="en-US" dirty="0"/>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20</a:t>
            </a:r>
            <a:r>
              <a:rPr lang="zh-CN" altLang="en-US" dirty="0"/>
              <a:t>：财新</a:t>
            </a:r>
            <a:r>
              <a:rPr lang="en-US" altLang="zh-CN" dirty="0"/>
              <a:t>PMI</a:t>
            </a:r>
            <a:r>
              <a:rPr lang="zh-CN" altLang="en-US" dirty="0"/>
              <a:t>更多反映出口依赖企业走势</a:t>
            </a:r>
          </a:p>
        </p:txBody>
      </p:sp>
      <p:sp>
        <p:nvSpPr>
          <p:cNvPr id="7" name="文本占位符 6">
            <a:extLst>
              <a:ext uri="{FF2B5EF4-FFF2-40B4-BE49-F238E27FC236}">
                <a16:creationId xmlns:a16="http://schemas.microsoft.com/office/drawing/2014/main" id="{352A456D-21E9-17F9-E02B-A30461FD593B}"/>
              </a:ext>
            </a:extLst>
          </p:cNvPr>
          <p:cNvSpPr>
            <a:spLocks noGrp="1"/>
          </p:cNvSpPr>
          <p:nvPr>
            <p:ph type="body" sz="quarter" idx="48"/>
          </p:nvPr>
        </p:nvSpPr>
        <p:spPr>
          <a:xfrm>
            <a:off x="5094407" y="2503714"/>
            <a:ext cx="4320000" cy="484286"/>
          </a:xfrm>
        </p:spPr>
        <p:txBody>
          <a:bodyPr/>
          <a:lstStyle/>
          <a:p>
            <a:r>
              <a:rPr lang="zh-CN" altLang="en-US" dirty="0"/>
              <a:t>图</a:t>
            </a:r>
            <a:r>
              <a:rPr lang="en-US" altLang="zh-CN" dirty="0"/>
              <a:t>21</a:t>
            </a:r>
            <a:r>
              <a:rPr lang="zh-CN" altLang="en-US" dirty="0"/>
              <a:t>：财新</a:t>
            </a:r>
            <a:r>
              <a:rPr lang="en-US" altLang="zh-CN" dirty="0"/>
              <a:t>PMI</a:t>
            </a:r>
            <a:r>
              <a:rPr lang="zh-CN" altLang="en-US" dirty="0"/>
              <a:t>与</a:t>
            </a:r>
            <a:r>
              <a:rPr lang="en-US" altLang="zh-CN" dirty="0"/>
              <a:t>PMI</a:t>
            </a:r>
            <a:r>
              <a:rPr lang="zh-CN" altLang="en-US" dirty="0"/>
              <a:t>差，服务业</a:t>
            </a:r>
            <a:r>
              <a:rPr lang="en-US" altLang="zh-CN" dirty="0"/>
              <a:t>PMI</a:t>
            </a:r>
            <a:r>
              <a:rPr lang="zh-CN" altLang="en-US" dirty="0"/>
              <a:t>与</a:t>
            </a:r>
            <a:r>
              <a:rPr lang="en-US" altLang="zh-CN" dirty="0"/>
              <a:t>PMI</a:t>
            </a:r>
            <a:r>
              <a:rPr lang="zh-CN" altLang="en-US" dirty="0"/>
              <a:t>差，两者有一定相关性</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pic>
        <p:nvPicPr>
          <p:cNvPr id="15" name="内容占位符 14">
            <a:extLst>
              <a:ext uri="{FF2B5EF4-FFF2-40B4-BE49-F238E27FC236}">
                <a16:creationId xmlns:a16="http://schemas.microsoft.com/office/drawing/2014/main" id="{55AAFBC8-66CE-7B40-AD2F-04E3B3D2808A}"/>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349643"/>
            <a:ext cx="4319588" cy="2660615"/>
          </a:xfrm>
        </p:spPr>
      </p:pic>
      <p:pic>
        <p:nvPicPr>
          <p:cNvPr id="23" name="内容占位符 22">
            <a:extLst>
              <a:ext uri="{FF2B5EF4-FFF2-40B4-BE49-F238E27FC236}">
                <a16:creationId xmlns:a16="http://schemas.microsoft.com/office/drawing/2014/main" id="{C46B73EB-37A1-1941-AA3A-6234986B7FF7}"/>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288" y="3368647"/>
            <a:ext cx="4319587" cy="2622606"/>
          </a:xfrm>
        </p:spPr>
      </p:pic>
    </p:spTree>
    <p:extLst>
      <p:ext uri="{BB962C8B-B14F-4D97-AF65-F5344CB8AC3E}">
        <p14:creationId xmlns:p14="http://schemas.microsoft.com/office/powerpoint/2010/main" val="2428800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51A99-70C2-FCD6-2A74-63091329EF0E}"/>
              </a:ext>
            </a:extLst>
          </p:cNvPr>
          <p:cNvSpPr>
            <a:spLocks noGrp="1"/>
          </p:cNvSpPr>
          <p:nvPr>
            <p:ph type="title"/>
          </p:nvPr>
        </p:nvSpPr>
        <p:spPr/>
        <p:txBody>
          <a:bodyPr/>
          <a:lstStyle/>
          <a:p>
            <a:r>
              <a:rPr lang="zh-CN" altLang="en-US" dirty="0"/>
              <a:t>目录</a:t>
            </a:r>
          </a:p>
        </p:txBody>
      </p:sp>
      <p:sp>
        <p:nvSpPr>
          <p:cNvPr id="3" name="文本占位符 2">
            <a:extLst>
              <a:ext uri="{FF2B5EF4-FFF2-40B4-BE49-F238E27FC236}">
                <a16:creationId xmlns:a16="http://schemas.microsoft.com/office/drawing/2014/main" id="{B39826E9-61D5-ADC2-F2A1-4533E8A921B9}"/>
              </a:ext>
            </a:extLst>
          </p:cNvPr>
          <p:cNvSpPr>
            <a:spLocks noGrp="1"/>
          </p:cNvSpPr>
          <p:nvPr>
            <p:ph type="body" sz="quarter" idx="16"/>
          </p:nvPr>
        </p:nvSpPr>
        <p:spPr/>
        <p:txBody>
          <a:bodyPr/>
          <a:lstStyle/>
          <a:p>
            <a:r>
              <a:rPr lang="zh-CN" altLang="en-US" dirty="0"/>
              <a:t>第一部分</a:t>
            </a:r>
            <a:r>
              <a:rPr lang="en-US" altLang="zh-CN" dirty="0"/>
              <a:t>	PMI</a:t>
            </a:r>
            <a:r>
              <a:rPr lang="zh-CN" altLang="en-US" dirty="0"/>
              <a:t>的</a:t>
            </a:r>
            <a:r>
              <a:rPr lang="en-US" altLang="zh-CN" dirty="0"/>
              <a:t>ABC</a:t>
            </a:r>
            <a:endParaRPr lang="zh-CN" altLang="en-US" dirty="0"/>
          </a:p>
        </p:txBody>
      </p:sp>
      <p:sp>
        <p:nvSpPr>
          <p:cNvPr id="4" name="文本占位符 3">
            <a:extLst>
              <a:ext uri="{FF2B5EF4-FFF2-40B4-BE49-F238E27FC236}">
                <a16:creationId xmlns:a16="http://schemas.microsoft.com/office/drawing/2014/main" id="{CE881CB7-3775-3673-6002-75DCF6E2CC09}"/>
              </a:ext>
            </a:extLst>
          </p:cNvPr>
          <p:cNvSpPr>
            <a:spLocks noGrp="1"/>
          </p:cNvSpPr>
          <p:nvPr>
            <p:ph type="body" sz="quarter" idx="17"/>
          </p:nvPr>
        </p:nvSpPr>
        <p:spPr/>
        <p:txBody>
          <a:bodyPr/>
          <a:lstStyle/>
          <a:p>
            <a:r>
              <a:rPr lang="zh-CN" altLang="en-US" dirty="0"/>
              <a:t>第二部分 </a:t>
            </a:r>
            <a:r>
              <a:rPr lang="en-US" altLang="zh-CN" dirty="0"/>
              <a:t>PMI</a:t>
            </a:r>
            <a:r>
              <a:rPr lang="zh-CN" altLang="en-US" dirty="0"/>
              <a:t>的分析框架</a:t>
            </a:r>
          </a:p>
        </p:txBody>
      </p:sp>
      <p:sp>
        <p:nvSpPr>
          <p:cNvPr id="5" name="文本占位符 4">
            <a:extLst>
              <a:ext uri="{FF2B5EF4-FFF2-40B4-BE49-F238E27FC236}">
                <a16:creationId xmlns:a16="http://schemas.microsoft.com/office/drawing/2014/main" id="{9C99C823-5838-7888-67C3-ACFEE1DB4BB3}"/>
              </a:ext>
            </a:extLst>
          </p:cNvPr>
          <p:cNvSpPr>
            <a:spLocks noGrp="1"/>
          </p:cNvSpPr>
          <p:nvPr>
            <p:ph type="body" sz="quarter" idx="18"/>
          </p:nvPr>
        </p:nvSpPr>
        <p:spPr/>
        <p:txBody>
          <a:bodyPr/>
          <a:lstStyle/>
          <a:p>
            <a:r>
              <a:rPr lang="zh-CN" altLang="en-US" dirty="0"/>
              <a:t>第三部分 </a:t>
            </a:r>
            <a:r>
              <a:rPr lang="en-US" altLang="zh-CN" dirty="0"/>
              <a:t>PMI</a:t>
            </a:r>
            <a:r>
              <a:rPr lang="zh-CN" altLang="en-US" dirty="0"/>
              <a:t>的微观基础</a:t>
            </a:r>
          </a:p>
        </p:txBody>
      </p:sp>
      <p:sp>
        <p:nvSpPr>
          <p:cNvPr id="6" name="文本占位符 5">
            <a:extLst>
              <a:ext uri="{FF2B5EF4-FFF2-40B4-BE49-F238E27FC236}">
                <a16:creationId xmlns:a16="http://schemas.microsoft.com/office/drawing/2014/main" id="{DCDBC9EF-F328-AE3B-D605-578942B45CB4}"/>
              </a:ext>
            </a:extLst>
          </p:cNvPr>
          <p:cNvSpPr>
            <a:spLocks noGrp="1"/>
          </p:cNvSpPr>
          <p:nvPr>
            <p:ph type="body" sz="quarter" idx="19"/>
          </p:nvPr>
        </p:nvSpPr>
        <p:spPr/>
        <p:txBody>
          <a:bodyPr/>
          <a:lstStyle/>
          <a:p>
            <a:r>
              <a:rPr lang="zh-CN" altLang="en-US" dirty="0"/>
              <a:t>第四部分 </a:t>
            </a:r>
            <a:r>
              <a:rPr lang="en-US" altLang="zh-CN" dirty="0"/>
              <a:t>PMI</a:t>
            </a:r>
            <a:r>
              <a:rPr lang="zh-CN" altLang="en-US" dirty="0"/>
              <a:t>的预测方式</a:t>
            </a:r>
          </a:p>
        </p:txBody>
      </p:sp>
    </p:spTree>
    <p:extLst>
      <p:ext uri="{BB962C8B-B14F-4D97-AF65-F5344CB8AC3E}">
        <p14:creationId xmlns:p14="http://schemas.microsoft.com/office/powerpoint/2010/main" val="4110928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与上市公司业绩</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en-US" altLang="zh-CN" b="1" dirty="0"/>
              <a:t>PMI</a:t>
            </a:r>
            <a:r>
              <a:rPr lang="zh-CN" altLang="en-US" b="1" dirty="0"/>
              <a:t>及分项与上市公司营收、盈利走势密切相关</a:t>
            </a:r>
            <a:r>
              <a:rPr lang="zh-CN" altLang="en-US" dirty="0"/>
              <a:t>。</a:t>
            </a:r>
            <a:r>
              <a:rPr lang="en" altLang="zh-CN" dirty="0"/>
              <a:t>PMI </a:t>
            </a:r>
            <a:r>
              <a:rPr lang="zh-CN" altLang="en-US" dirty="0"/>
              <a:t>虽然是宏观指标，但是和中微观数据走势应该也是密切相关的。其原因也很直观，</a:t>
            </a:r>
            <a:r>
              <a:rPr lang="en" altLang="zh-CN" dirty="0"/>
              <a:t>PMI </a:t>
            </a:r>
            <a:r>
              <a:rPr lang="zh-CN" altLang="en-US" dirty="0"/>
              <a:t>反映的是宏观景气度的变化，而宏观景气度变化也会影响上市公司盈利能力变化。</a:t>
            </a:r>
          </a:p>
          <a:p>
            <a:endParaRPr lang="zh-CN" altLang="en-US" dirty="0"/>
          </a:p>
          <a:p>
            <a:endParaRPr lang="zh-CN" altLang="en-US" dirty="0"/>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22</a:t>
            </a:r>
            <a:r>
              <a:rPr lang="zh-CN" altLang="en-US" dirty="0"/>
              <a:t>：制造业</a:t>
            </a:r>
            <a:r>
              <a:rPr lang="en" altLang="zh-CN" dirty="0"/>
              <a:t>PMI</a:t>
            </a:r>
            <a:r>
              <a:rPr lang="zh-CN" altLang="en-US" dirty="0"/>
              <a:t>新订单走势与上市公司</a:t>
            </a:r>
            <a:r>
              <a:rPr lang="en-US" altLang="zh-CN" dirty="0"/>
              <a:t>(</a:t>
            </a:r>
            <a:r>
              <a:rPr lang="zh-CN" altLang="en-US" dirty="0"/>
              <a:t>非金融非石化</a:t>
            </a:r>
            <a:r>
              <a:rPr lang="en-US" altLang="zh-CN" dirty="0"/>
              <a:t>)</a:t>
            </a:r>
            <a:r>
              <a:rPr lang="zh-CN" altLang="en-US" dirty="0"/>
              <a:t>营收增速高度一致 </a:t>
            </a:r>
          </a:p>
          <a:p>
            <a:endParaRPr lang="zh-CN" altLang="en-US" dirty="0"/>
          </a:p>
        </p:txBody>
      </p:sp>
      <p:sp>
        <p:nvSpPr>
          <p:cNvPr id="7" name="文本占位符 6">
            <a:extLst>
              <a:ext uri="{FF2B5EF4-FFF2-40B4-BE49-F238E27FC236}">
                <a16:creationId xmlns:a16="http://schemas.microsoft.com/office/drawing/2014/main" id="{352A456D-21E9-17F9-E02B-A30461FD593B}"/>
              </a:ext>
            </a:extLst>
          </p:cNvPr>
          <p:cNvSpPr>
            <a:spLocks noGrp="1"/>
          </p:cNvSpPr>
          <p:nvPr>
            <p:ph type="body" sz="quarter" idx="48"/>
          </p:nvPr>
        </p:nvSpPr>
        <p:spPr>
          <a:xfrm>
            <a:off x="5094407" y="2503714"/>
            <a:ext cx="4320000" cy="484286"/>
          </a:xfrm>
        </p:spPr>
        <p:txBody>
          <a:bodyPr/>
          <a:lstStyle/>
          <a:p>
            <a:r>
              <a:rPr lang="zh-CN" altLang="en-US" dirty="0"/>
              <a:t>图</a:t>
            </a:r>
            <a:r>
              <a:rPr lang="en-US" altLang="zh-CN" dirty="0"/>
              <a:t>23</a:t>
            </a:r>
            <a:r>
              <a:rPr lang="zh-CN" altLang="en-US" dirty="0"/>
              <a:t>：制造业</a:t>
            </a:r>
            <a:r>
              <a:rPr lang="en" altLang="zh-CN" dirty="0"/>
              <a:t>PMI</a:t>
            </a:r>
            <a:r>
              <a:rPr lang="zh-CN" altLang="en-US" dirty="0"/>
              <a:t>走势与上市公司</a:t>
            </a:r>
            <a:r>
              <a:rPr lang="en-US" altLang="zh-CN" dirty="0"/>
              <a:t>(</a:t>
            </a:r>
            <a:r>
              <a:rPr lang="zh-CN" altLang="en-US" dirty="0"/>
              <a:t>非金融非石化</a:t>
            </a:r>
            <a:r>
              <a:rPr lang="en-US" altLang="zh-CN" dirty="0"/>
              <a:t>)</a:t>
            </a:r>
            <a:r>
              <a:rPr lang="zh-CN" altLang="en-US" dirty="0"/>
              <a:t>盈利能力走势高度一致</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pic>
        <p:nvPicPr>
          <p:cNvPr id="13" name="内容占位符 12">
            <a:extLst>
              <a:ext uri="{FF2B5EF4-FFF2-40B4-BE49-F238E27FC236}">
                <a16:creationId xmlns:a16="http://schemas.microsoft.com/office/drawing/2014/main" id="{60C494AE-3123-B540-B482-525EA385744A}"/>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375727"/>
            <a:ext cx="4319588" cy="2608446"/>
          </a:xfrm>
        </p:spPr>
      </p:pic>
      <p:pic>
        <p:nvPicPr>
          <p:cNvPr id="18" name="内容占位符 17">
            <a:extLst>
              <a:ext uri="{FF2B5EF4-FFF2-40B4-BE49-F238E27FC236}">
                <a16:creationId xmlns:a16="http://schemas.microsoft.com/office/drawing/2014/main" id="{4FBC03C3-95CC-2B4C-9C95-E724E4D8F13D}"/>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288" y="3375727"/>
            <a:ext cx="4319587" cy="2608446"/>
          </a:xfrm>
        </p:spPr>
      </p:pic>
    </p:spTree>
    <p:extLst>
      <p:ext uri="{BB962C8B-B14F-4D97-AF65-F5344CB8AC3E}">
        <p14:creationId xmlns:p14="http://schemas.microsoft.com/office/powerpoint/2010/main" val="168615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与上市公司业绩</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a:xfrm>
            <a:off x="484941" y="1080000"/>
            <a:ext cx="8928000" cy="868543"/>
          </a:xfrm>
        </p:spPr>
        <p:txBody>
          <a:bodyPr/>
          <a:lstStyle/>
          <a:p>
            <a:r>
              <a:rPr lang="zh-CN" altLang="en-US" dirty="0"/>
              <a:t>由于 </a:t>
            </a:r>
            <a:r>
              <a:rPr lang="en" altLang="zh-CN" dirty="0"/>
              <a:t>PMI </a:t>
            </a:r>
            <a:r>
              <a:rPr lang="zh-CN" altLang="en-US" dirty="0"/>
              <a:t>是月度数据，而上市公司经营业绩公布则是以季度为单位，因此我们能够利用 </a:t>
            </a:r>
            <a:r>
              <a:rPr lang="en" altLang="zh-CN" dirty="0"/>
              <a:t>PMI </a:t>
            </a:r>
            <a:r>
              <a:rPr lang="zh-CN" altLang="en-US" dirty="0"/>
              <a:t>及分项指标对上市公司业绩走势做出</a:t>
            </a:r>
            <a:r>
              <a:rPr lang="zh-CN" altLang="en-US" b="1" dirty="0"/>
              <a:t>提前预判</a:t>
            </a:r>
            <a:r>
              <a:rPr lang="zh-CN" altLang="en-US" dirty="0"/>
              <a:t>。</a:t>
            </a:r>
          </a:p>
        </p:txBody>
      </p:sp>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079509"/>
            <a:ext cx="8928000" cy="288000"/>
          </a:xfrm>
        </p:spPr>
        <p:txBody>
          <a:bodyPr/>
          <a:lstStyle/>
          <a:p>
            <a:r>
              <a:rPr lang="zh-CN" altLang="en-US" dirty="0"/>
              <a:t>图</a:t>
            </a:r>
            <a:r>
              <a:rPr lang="en-US" altLang="zh-CN" dirty="0"/>
              <a:t>24</a:t>
            </a:r>
            <a:r>
              <a:rPr lang="zh-CN" altLang="en-US" dirty="0"/>
              <a:t>：制造业</a:t>
            </a:r>
            <a:r>
              <a:rPr lang="en" altLang="zh-CN" dirty="0"/>
              <a:t>PMI</a:t>
            </a:r>
            <a:r>
              <a:rPr lang="zh-CN" altLang="en-US" dirty="0"/>
              <a:t>新订单位于荣枯线以下，预示着企业营收增速转负 </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2439509"/>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2439509"/>
            <a:ext cx="1620000" cy="144000"/>
          </a:xfrm>
        </p:spPr>
        <p:txBody>
          <a:bodyPr/>
          <a:lstStyle/>
          <a:p>
            <a:endParaRPr lang="zh-CN" altLang="en-US"/>
          </a:p>
        </p:txBody>
      </p:sp>
      <p:sp>
        <p:nvSpPr>
          <p:cNvPr id="4" name="文本框 3">
            <a:extLst>
              <a:ext uri="{FF2B5EF4-FFF2-40B4-BE49-F238E27FC236}">
                <a16:creationId xmlns:a16="http://schemas.microsoft.com/office/drawing/2014/main" id="{1089D8E5-DE83-4040-A317-AB35BB5FB3DA}"/>
              </a:ext>
            </a:extLst>
          </p:cNvPr>
          <p:cNvSpPr txBox="1"/>
          <p:nvPr/>
        </p:nvSpPr>
        <p:spPr>
          <a:xfrm>
            <a:off x="446314" y="1730825"/>
            <a:ext cx="0" cy="0"/>
          </a:xfrm>
          <a:prstGeom prst="rect">
            <a:avLst/>
          </a:prstGeom>
          <a:noFill/>
          <a:ln>
            <a:solidFill>
              <a:srgbClr val="000000"/>
            </a:solidFill>
          </a:ln>
        </p:spPr>
        <p:txBody>
          <a:bodyPr wrap="none" lIns="18000" tIns="18000" rIns="18000" bIns="18000" rtlCol="0" anchor="ctr" anchorCtr="0">
            <a:noAutofit/>
          </a:bodyPr>
          <a:lstStyle/>
          <a:p>
            <a:pPr marL="0" indent="0" algn="ctr">
              <a:spcBef>
                <a:spcPts val="300"/>
              </a:spcBef>
              <a:buSzPct val="80000"/>
              <a:buFontTx/>
              <a:buNone/>
            </a:pPr>
            <a:endParaRPr kumimoji="1" lang="zh-CN" altLang="en-US" sz="1200" dirty="0">
              <a:solidFill>
                <a:srgbClr val="000000"/>
              </a:solidFill>
            </a:endParaRPr>
          </a:p>
        </p:txBody>
      </p:sp>
      <p:pic>
        <p:nvPicPr>
          <p:cNvPr id="12" name="内容占位符 11">
            <a:extLst>
              <a:ext uri="{FF2B5EF4-FFF2-40B4-BE49-F238E27FC236}">
                <a16:creationId xmlns:a16="http://schemas.microsoft.com/office/drawing/2014/main" id="{777CDFA8-68C6-3D44-855A-BBB04735FD93}"/>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1694351" y="2583509"/>
            <a:ext cx="6508427" cy="3536304"/>
          </a:xfrm>
        </p:spPr>
      </p:pic>
    </p:spTree>
    <p:extLst>
      <p:ext uri="{BB962C8B-B14F-4D97-AF65-F5344CB8AC3E}">
        <p14:creationId xmlns:p14="http://schemas.microsoft.com/office/powerpoint/2010/main" val="2300518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与上市公司业绩</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zh-CN" altLang="en-US" b="1" dirty="0"/>
              <a:t>对于营收水平</a:t>
            </a:r>
            <a:r>
              <a:rPr lang="zh-CN" altLang="en-US" dirty="0"/>
              <a:t>，分行业 </a:t>
            </a:r>
            <a:r>
              <a:rPr lang="en" altLang="zh-CN" dirty="0"/>
              <a:t>PMI </a:t>
            </a:r>
            <a:r>
              <a:rPr lang="zh-CN" altLang="en-US" dirty="0"/>
              <a:t>新订单对各行业也有较强解释力，走势较为一致的行业制造业包括化学原料、医药、汽车、纺织服装，非制造业包括信息服务、物流、批发、住宿餐饮、装卸搬运、土木工程。 </a:t>
            </a:r>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25</a:t>
            </a:r>
            <a:r>
              <a:rPr lang="zh-CN" altLang="en-US" dirty="0"/>
              <a:t>：纺织服装营收增速</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sp>
        <p:nvSpPr>
          <p:cNvPr id="6" name="文本占位符 5">
            <a:extLst>
              <a:ext uri="{FF2B5EF4-FFF2-40B4-BE49-F238E27FC236}">
                <a16:creationId xmlns:a16="http://schemas.microsoft.com/office/drawing/2014/main" id="{0547C037-8B57-784E-A6EE-223A989F1D95}"/>
              </a:ext>
            </a:extLst>
          </p:cNvPr>
          <p:cNvSpPr>
            <a:spLocks noGrp="1"/>
          </p:cNvSpPr>
          <p:nvPr>
            <p:ph type="body" sz="quarter" idx="48"/>
          </p:nvPr>
        </p:nvSpPr>
        <p:spPr/>
        <p:txBody>
          <a:bodyPr/>
          <a:lstStyle/>
          <a:p>
            <a:r>
              <a:rPr lang="zh-CN" altLang="en-US" dirty="0"/>
              <a:t>图</a:t>
            </a:r>
            <a:r>
              <a:rPr lang="en-US" altLang="zh-CN" dirty="0"/>
              <a:t>26</a:t>
            </a:r>
            <a:r>
              <a:rPr lang="zh-CN" altLang="en-US" dirty="0"/>
              <a:t>：物流业营收增速</a:t>
            </a:r>
          </a:p>
        </p:txBody>
      </p:sp>
      <p:pic>
        <p:nvPicPr>
          <p:cNvPr id="19" name="内容占位符 18">
            <a:extLst>
              <a:ext uri="{FF2B5EF4-FFF2-40B4-BE49-F238E27FC236}">
                <a16:creationId xmlns:a16="http://schemas.microsoft.com/office/drawing/2014/main" id="{8C23CFB4-9E47-8341-A86B-0ACA1D29F8A7}"/>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459875"/>
            <a:ext cx="4319588" cy="2440151"/>
          </a:xfrm>
        </p:spPr>
      </p:pic>
      <p:pic>
        <p:nvPicPr>
          <p:cNvPr id="21" name="内容占位符 20">
            <a:extLst>
              <a:ext uri="{FF2B5EF4-FFF2-40B4-BE49-F238E27FC236}">
                <a16:creationId xmlns:a16="http://schemas.microsoft.com/office/drawing/2014/main" id="{5D680AF1-8D37-F24E-A37A-982394E75CB5}"/>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288" y="3459875"/>
            <a:ext cx="4319587" cy="2440151"/>
          </a:xfrm>
        </p:spPr>
      </p:pic>
    </p:spTree>
    <p:extLst>
      <p:ext uri="{BB962C8B-B14F-4D97-AF65-F5344CB8AC3E}">
        <p14:creationId xmlns:p14="http://schemas.microsoft.com/office/powerpoint/2010/main" val="4226882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与上市公司业绩</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a:xfrm>
            <a:off x="484941" y="1080000"/>
            <a:ext cx="8928000" cy="868543"/>
          </a:xfrm>
        </p:spPr>
        <p:txBody>
          <a:bodyPr/>
          <a:lstStyle/>
          <a:p>
            <a:r>
              <a:rPr lang="zh-CN" altLang="en-US" dirty="0"/>
              <a:t>部分行业 </a:t>
            </a:r>
            <a:r>
              <a:rPr lang="en" altLang="zh-CN" dirty="0"/>
              <a:t>PMI </a:t>
            </a:r>
            <a:r>
              <a:rPr lang="zh-CN" altLang="en-US" dirty="0"/>
              <a:t>新订单与营收增速走势相关性不强， 比计算机通信、零售等，原因可能有两点，其一是</a:t>
            </a:r>
            <a:r>
              <a:rPr lang="zh-CN" altLang="en-US" b="1" dirty="0"/>
              <a:t>行业竞争格局仍在变动</a:t>
            </a:r>
            <a:r>
              <a:rPr lang="zh-CN" altLang="en-US" dirty="0"/>
              <a:t>，行业格局变化导致大企业</a:t>
            </a:r>
            <a:r>
              <a:rPr lang="en-US" altLang="zh-CN" dirty="0"/>
              <a:t>(</a:t>
            </a:r>
            <a:r>
              <a:rPr lang="zh-CN" altLang="en-US" dirty="0"/>
              <a:t>上市公司</a:t>
            </a:r>
            <a:r>
              <a:rPr lang="en-US" altLang="zh-CN" dirty="0"/>
              <a:t>)</a:t>
            </a:r>
            <a:r>
              <a:rPr lang="zh-CN" altLang="en-US" dirty="0"/>
              <a:t>与行业整体走势分化，</a:t>
            </a:r>
            <a:r>
              <a:rPr lang="zh-CN" altLang="en-US" b="1" dirty="0"/>
              <a:t>其二是上市公司数量变动比较大，本身统计样本就有差异</a:t>
            </a:r>
            <a:r>
              <a:rPr lang="zh-CN" altLang="en-US" dirty="0"/>
              <a:t>，再叠加上市公司数量持续变化，导致行业 </a:t>
            </a:r>
            <a:r>
              <a:rPr lang="en" altLang="zh-CN" dirty="0"/>
              <a:t>PMI </a:t>
            </a:r>
            <a:r>
              <a:rPr lang="zh-CN" altLang="en-US" dirty="0"/>
              <a:t>解释力减弱 。</a:t>
            </a:r>
          </a:p>
          <a:p>
            <a:endParaRPr lang="zh-CN" altLang="en-US" dirty="0"/>
          </a:p>
        </p:txBody>
      </p:sp>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144825"/>
            <a:ext cx="8928000" cy="288000"/>
          </a:xfrm>
        </p:spPr>
        <p:txBody>
          <a:bodyPr/>
          <a:lstStyle/>
          <a:p>
            <a:r>
              <a:rPr lang="zh-CN" altLang="en-US" dirty="0"/>
              <a:t>图</a:t>
            </a:r>
            <a:r>
              <a:rPr lang="en-US" altLang="zh-CN" dirty="0"/>
              <a:t>27</a:t>
            </a:r>
            <a:r>
              <a:rPr lang="zh-CN" altLang="en-US" dirty="0"/>
              <a:t>：大部分行业 </a:t>
            </a:r>
            <a:r>
              <a:rPr lang="en" altLang="zh-CN" dirty="0"/>
              <a:t>PMI </a:t>
            </a:r>
            <a:r>
              <a:rPr lang="zh-CN" altLang="en-US" dirty="0"/>
              <a:t>新订单与营业收入增速正相关 </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250482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2504825"/>
            <a:ext cx="1620000" cy="144000"/>
          </a:xfrm>
        </p:spPr>
        <p:txBody>
          <a:bodyPr/>
          <a:lstStyle/>
          <a:p>
            <a:endParaRPr lang="zh-CN" altLang="en-US"/>
          </a:p>
        </p:txBody>
      </p:sp>
      <p:sp>
        <p:nvSpPr>
          <p:cNvPr id="4" name="文本框 3">
            <a:extLst>
              <a:ext uri="{FF2B5EF4-FFF2-40B4-BE49-F238E27FC236}">
                <a16:creationId xmlns:a16="http://schemas.microsoft.com/office/drawing/2014/main" id="{1089D8E5-DE83-4040-A317-AB35BB5FB3DA}"/>
              </a:ext>
            </a:extLst>
          </p:cNvPr>
          <p:cNvSpPr txBox="1"/>
          <p:nvPr/>
        </p:nvSpPr>
        <p:spPr>
          <a:xfrm>
            <a:off x="446314" y="1730825"/>
            <a:ext cx="0" cy="0"/>
          </a:xfrm>
          <a:prstGeom prst="rect">
            <a:avLst/>
          </a:prstGeom>
          <a:noFill/>
          <a:ln>
            <a:solidFill>
              <a:srgbClr val="000000"/>
            </a:solidFill>
          </a:ln>
        </p:spPr>
        <p:txBody>
          <a:bodyPr wrap="none" lIns="18000" tIns="18000" rIns="18000" bIns="18000" rtlCol="0" anchor="ctr" anchorCtr="0">
            <a:noAutofit/>
          </a:bodyPr>
          <a:lstStyle/>
          <a:p>
            <a:pPr marL="0" indent="0" algn="ctr">
              <a:spcBef>
                <a:spcPts val="300"/>
              </a:spcBef>
              <a:buSzPct val="80000"/>
              <a:buFontTx/>
              <a:buNone/>
            </a:pPr>
            <a:endParaRPr kumimoji="1" lang="zh-CN" altLang="en-US" sz="1200" dirty="0">
              <a:solidFill>
                <a:srgbClr val="000000"/>
              </a:solidFill>
            </a:endParaRPr>
          </a:p>
        </p:txBody>
      </p:sp>
      <p:pic>
        <p:nvPicPr>
          <p:cNvPr id="11" name="内容占位符 10">
            <a:extLst>
              <a:ext uri="{FF2B5EF4-FFF2-40B4-BE49-F238E27FC236}">
                <a16:creationId xmlns:a16="http://schemas.microsoft.com/office/drawing/2014/main" id="{7FED3D96-BB97-BD46-8081-832198D5E404}"/>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1872943" y="2629107"/>
            <a:ext cx="6151244" cy="3490706"/>
          </a:xfrm>
        </p:spPr>
      </p:pic>
    </p:spTree>
    <p:extLst>
      <p:ext uri="{BB962C8B-B14F-4D97-AF65-F5344CB8AC3E}">
        <p14:creationId xmlns:p14="http://schemas.microsoft.com/office/powerpoint/2010/main" val="3479767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与上市公司业绩</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a:xfrm>
            <a:off x="484941" y="1080000"/>
            <a:ext cx="8928000" cy="868543"/>
          </a:xfrm>
        </p:spPr>
        <p:txBody>
          <a:bodyPr/>
          <a:lstStyle/>
          <a:p>
            <a:r>
              <a:rPr lang="zh-CN" altLang="en-US" b="1" dirty="0"/>
              <a:t>对于盈利能力</a:t>
            </a:r>
            <a:r>
              <a:rPr lang="en-US" altLang="zh-CN" b="1" dirty="0"/>
              <a:t>(</a:t>
            </a:r>
            <a:r>
              <a:rPr lang="en" altLang="zh-CN" b="1" dirty="0"/>
              <a:t>ROE)</a:t>
            </a:r>
            <a:r>
              <a:rPr lang="zh-CN" altLang="en" b="1" dirty="0"/>
              <a:t>，</a:t>
            </a:r>
            <a:r>
              <a:rPr lang="zh-CN" altLang="en-US" b="1" dirty="0"/>
              <a:t>我们将分行业 </a:t>
            </a:r>
            <a:r>
              <a:rPr lang="en" altLang="zh-CN" b="1" dirty="0"/>
              <a:t>PMI </a:t>
            </a:r>
            <a:r>
              <a:rPr lang="zh-CN" altLang="en-US" b="1" dirty="0"/>
              <a:t>与行业盈利能力进行比较，结果与前述分析一致</a:t>
            </a:r>
            <a:r>
              <a:rPr lang="zh-CN" altLang="en-US" dirty="0"/>
              <a:t>。分行业 </a:t>
            </a:r>
            <a:r>
              <a:rPr lang="en" altLang="zh-CN" dirty="0"/>
              <a:t>PMI </a:t>
            </a:r>
            <a:r>
              <a:rPr lang="zh-CN" altLang="en-US" dirty="0"/>
              <a:t>对行业盈利能力也有比较强的解释力，走势较为一致的行业中，制造业包括通用设备、计算机、电气机械、医药、纺织服装、有色、黑 色、石油加工，非制造业包括信息、物流、住宿、房屋建筑、水上运输。 </a:t>
            </a:r>
          </a:p>
        </p:txBody>
      </p:sp>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144825"/>
            <a:ext cx="8928000" cy="288000"/>
          </a:xfrm>
        </p:spPr>
        <p:txBody>
          <a:bodyPr/>
          <a:lstStyle/>
          <a:p>
            <a:r>
              <a:rPr lang="zh-CN" altLang="en-US" dirty="0"/>
              <a:t>图</a:t>
            </a:r>
            <a:r>
              <a:rPr lang="en-US" altLang="zh-CN" dirty="0"/>
              <a:t>28</a:t>
            </a:r>
            <a:r>
              <a:rPr lang="zh-CN" altLang="en-US" dirty="0"/>
              <a:t>：大部分行业</a:t>
            </a:r>
            <a:r>
              <a:rPr lang="en" altLang="zh-CN" dirty="0"/>
              <a:t>PMI</a:t>
            </a:r>
            <a:r>
              <a:rPr lang="zh-CN" altLang="en-US" dirty="0"/>
              <a:t>与</a:t>
            </a:r>
            <a:r>
              <a:rPr lang="en" altLang="zh-CN" dirty="0"/>
              <a:t>ROE</a:t>
            </a:r>
            <a:r>
              <a:rPr lang="zh-CN" altLang="en-US" dirty="0"/>
              <a:t>正相关 </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250482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2504825"/>
            <a:ext cx="1620000" cy="144000"/>
          </a:xfrm>
        </p:spPr>
        <p:txBody>
          <a:bodyPr/>
          <a:lstStyle/>
          <a:p>
            <a:endParaRPr lang="zh-CN" altLang="en-US"/>
          </a:p>
        </p:txBody>
      </p:sp>
      <p:sp>
        <p:nvSpPr>
          <p:cNvPr id="4" name="文本框 3">
            <a:extLst>
              <a:ext uri="{FF2B5EF4-FFF2-40B4-BE49-F238E27FC236}">
                <a16:creationId xmlns:a16="http://schemas.microsoft.com/office/drawing/2014/main" id="{1089D8E5-DE83-4040-A317-AB35BB5FB3DA}"/>
              </a:ext>
            </a:extLst>
          </p:cNvPr>
          <p:cNvSpPr txBox="1"/>
          <p:nvPr/>
        </p:nvSpPr>
        <p:spPr>
          <a:xfrm>
            <a:off x="446314" y="1730825"/>
            <a:ext cx="0" cy="0"/>
          </a:xfrm>
          <a:prstGeom prst="rect">
            <a:avLst/>
          </a:prstGeom>
          <a:noFill/>
          <a:ln>
            <a:solidFill>
              <a:srgbClr val="000000"/>
            </a:solidFill>
          </a:ln>
        </p:spPr>
        <p:txBody>
          <a:bodyPr wrap="none" lIns="18000" tIns="18000" rIns="18000" bIns="18000" rtlCol="0" anchor="ctr" anchorCtr="0">
            <a:noAutofit/>
          </a:bodyPr>
          <a:lstStyle/>
          <a:p>
            <a:pPr marL="0" indent="0" algn="ctr">
              <a:spcBef>
                <a:spcPts val="300"/>
              </a:spcBef>
              <a:buSzPct val="80000"/>
              <a:buFontTx/>
              <a:buNone/>
            </a:pPr>
            <a:endParaRPr kumimoji="1" lang="zh-CN" altLang="en-US" sz="1200" dirty="0">
              <a:solidFill>
                <a:srgbClr val="000000"/>
              </a:solidFill>
            </a:endParaRPr>
          </a:p>
        </p:txBody>
      </p:sp>
      <p:sp>
        <p:nvSpPr>
          <p:cNvPr id="9" name="内容占位符 8">
            <a:extLst>
              <a:ext uri="{FF2B5EF4-FFF2-40B4-BE49-F238E27FC236}">
                <a16:creationId xmlns:a16="http://schemas.microsoft.com/office/drawing/2014/main" id="{B3BA1B96-86B7-9542-A09B-4D4E97CC788D}"/>
              </a:ext>
            </a:extLst>
          </p:cNvPr>
          <p:cNvSpPr>
            <a:spLocks noGrp="1"/>
          </p:cNvSpPr>
          <p:nvPr>
            <p:ph sz="quarter" idx="45"/>
          </p:nvPr>
        </p:nvSpPr>
        <p:spPr/>
        <p:txBody>
          <a:bodyPr/>
          <a:lstStyle/>
          <a:p>
            <a:endParaRPr lang="zh-CN" altLang="en-US"/>
          </a:p>
        </p:txBody>
      </p:sp>
      <p:pic>
        <p:nvPicPr>
          <p:cNvPr id="12" name="内容占位符 9">
            <a:extLst>
              <a:ext uri="{FF2B5EF4-FFF2-40B4-BE49-F238E27FC236}">
                <a16:creationId xmlns:a16="http://schemas.microsoft.com/office/drawing/2014/main" id="{A25B1303-47DA-784D-AFDA-19FCD8CD5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191" y="2576825"/>
            <a:ext cx="6218747" cy="3529013"/>
          </a:xfrm>
          <a:prstGeom prst="rect">
            <a:avLst/>
          </a:prstGeom>
          <a:noFill/>
        </p:spPr>
      </p:pic>
    </p:spTree>
    <p:extLst>
      <p:ext uri="{BB962C8B-B14F-4D97-AF65-F5344CB8AC3E}">
        <p14:creationId xmlns:p14="http://schemas.microsoft.com/office/powerpoint/2010/main" val="1132606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与上市公司业绩</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zh-CN" altLang="en-US" b="1" dirty="0"/>
              <a:t>对于盈利能力</a:t>
            </a:r>
            <a:r>
              <a:rPr lang="en-US" altLang="zh-CN" b="1" dirty="0"/>
              <a:t>(</a:t>
            </a:r>
            <a:r>
              <a:rPr lang="en" altLang="zh-CN" b="1" dirty="0"/>
              <a:t>ROE)</a:t>
            </a:r>
            <a:r>
              <a:rPr lang="zh-CN" altLang="en" b="1" dirty="0"/>
              <a:t>，</a:t>
            </a:r>
            <a:r>
              <a:rPr lang="zh-CN" altLang="en-US" b="1" dirty="0"/>
              <a:t>我们将分行业 </a:t>
            </a:r>
            <a:r>
              <a:rPr lang="en" altLang="zh-CN" b="1" dirty="0"/>
              <a:t>PMI </a:t>
            </a:r>
            <a:r>
              <a:rPr lang="zh-CN" altLang="en-US" b="1" dirty="0"/>
              <a:t>与行业盈利能力进行比较，结果与前述分析一致</a:t>
            </a:r>
            <a:r>
              <a:rPr lang="zh-CN" altLang="en-US" dirty="0"/>
              <a:t>。分行业 </a:t>
            </a:r>
            <a:r>
              <a:rPr lang="en" altLang="zh-CN" dirty="0"/>
              <a:t>PMI </a:t>
            </a:r>
            <a:r>
              <a:rPr lang="zh-CN" altLang="en-US" dirty="0"/>
              <a:t>对行业盈利能力也有比较强的解释力，走势较为一致的行业中，制造业包括通用设备、计算机、电气机械、医药、纺织服装、有色、黑 色、石油加工，非制造业包括信息、物流、住宿、房屋建筑、水上运输。 </a:t>
            </a:r>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29</a:t>
            </a:r>
            <a:r>
              <a:rPr lang="zh-CN" altLang="en-US" dirty="0"/>
              <a:t>：计算机通信电子设备及仪器制造业 </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sp>
        <p:nvSpPr>
          <p:cNvPr id="6" name="文本占位符 5">
            <a:extLst>
              <a:ext uri="{FF2B5EF4-FFF2-40B4-BE49-F238E27FC236}">
                <a16:creationId xmlns:a16="http://schemas.microsoft.com/office/drawing/2014/main" id="{0547C037-8B57-784E-A6EE-223A989F1D95}"/>
              </a:ext>
            </a:extLst>
          </p:cNvPr>
          <p:cNvSpPr>
            <a:spLocks noGrp="1"/>
          </p:cNvSpPr>
          <p:nvPr>
            <p:ph type="body" sz="quarter" idx="48"/>
          </p:nvPr>
        </p:nvSpPr>
        <p:spPr/>
        <p:txBody>
          <a:bodyPr/>
          <a:lstStyle/>
          <a:p>
            <a:r>
              <a:rPr lang="zh-CN" altLang="en-US" dirty="0"/>
              <a:t>图</a:t>
            </a:r>
            <a:r>
              <a:rPr lang="en-US" altLang="zh-CN" dirty="0"/>
              <a:t>30</a:t>
            </a:r>
            <a:r>
              <a:rPr lang="zh-CN" altLang="en-US" dirty="0"/>
              <a:t>：住宿及餐饮业 </a:t>
            </a:r>
          </a:p>
        </p:txBody>
      </p:sp>
      <p:pic>
        <p:nvPicPr>
          <p:cNvPr id="15" name="内容占位符 14">
            <a:extLst>
              <a:ext uri="{FF2B5EF4-FFF2-40B4-BE49-F238E27FC236}">
                <a16:creationId xmlns:a16="http://schemas.microsoft.com/office/drawing/2014/main" id="{AB17333D-A720-7E4A-8E07-4C054FFEFEBB}"/>
              </a:ext>
            </a:extLst>
          </p:cNvPr>
          <p:cNvPicPr>
            <a:picLocks noGrp="1" noChangeAspect="1"/>
          </p:cNvPicPr>
          <p:nvPr>
            <p:ph sz="quarter" idx="45"/>
          </p:nvPr>
        </p:nvPicPr>
        <p:blipFill>
          <a:blip r:embed="rId2">
            <a:extLst>
              <a:ext uri="{28A0092B-C50C-407E-A947-70E740481C1C}">
                <a14:useLocalDpi xmlns:a14="http://schemas.microsoft.com/office/drawing/2010/main" val="0"/>
              </a:ext>
            </a:extLst>
          </a:blip>
          <a:stretch>
            <a:fillRect/>
          </a:stretch>
        </p:blipFill>
        <p:spPr>
          <a:xfrm>
            <a:off x="485775" y="3404190"/>
            <a:ext cx="4319588" cy="2551521"/>
          </a:xfrm>
        </p:spPr>
      </p:pic>
      <p:pic>
        <p:nvPicPr>
          <p:cNvPr id="17" name="内容占位符 16">
            <a:extLst>
              <a:ext uri="{FF2B5EF4-FFF2-40B4-BE49-F238E27FC236}">
                <a16:creationId xmlns:a16="http://schemas.microsoft.com/office/drawing/2014/main" id="{944A540F-63FA-C546-AB0B-6D611570D5B5}"/>
              </a:ext>
            </a:extLst>
          </p:cNvPr>
          <p:cNvPicPr>
            <a:picLocks noGrp="1" noChangeAspect="1"/>
          </p:cNvPicPr>
          <p:nvPr>
            <p:ph sz="quarter" idx="47"/>
          </p:nvPr>
        </p:nvPicPr>
        <p:blipFill>
          <a:blip r:embed="rId3">
            <a:extLst>
              <a:ext uri="{28A0092B-C50C-407E-A947-70E740481C1C}">
                <a14:useLocalDpi xmlns:a14="http://schemas.microsoft.com/office/drawing/2010/main" val="0"/>
              </a:ext>
            </a:extLst>
          </a:blip>
          <a:stretch>
            <a:fillRect/>
          </a:stretch>
        </p:blipFill>
        <p:spPr>
          <a:xfrm>
            <a:off x="5094288" y="3404190"/>
            <a:ext cx="4319587" cy="2551520"/>
          </a:xfrm>
        </p:spPr>
      </p:pic>
    </p:spTree>
    <p:extLst>
      <p:ext uri="{BB962C8B-B14F-4D97-AF65-F5344CB8AC3E}">
        <p14:creationId xmlns:p14="http://schemas.microsoft.com/office/powerpoint/2010/main" val="3324484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与微观指标关联</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en" altLang="zh-CN" b="1" dirty="0"/>
              <a:t>PMI </a:t>
            </a:r>
            <a:r>
              <a:rPr lang="zh-CN" altLang="en-US" b="1" dirty="0"/>
              <a:t>指标存在广泛的微观基础，其中玻璃产量与房屋建筑 </a:t>
            </a:r>
            <a:r>
              <a:rPr lang="en" altLang="zh-CN" b="1" dirty="0"/>
              <a:t>PMI</a:t>
            </a:r>
            <a:r>
              <a:rPr lang="zh-CN" altLang="en" b="1" dirty="0"/>
              <a:t>、</a:t>
            </a:r>
            <a:r>
              <a:rPr lang="zh-CN" altLang="en-US" b="1" dirty="0"/>
              <a:t>沥青产量与土木工程 </a:t>
            </a:r>
            <a:r>
              <a:rPr lang="en" altLang="zh-CN" b="1" dirty="0"/>
              <a:t>PMI</a:t>
            </a:r>
            <a:r>
              <a:rPr lang="zh-CN" altLang="en" b="1" dirty="0"/>
              <a:t>、</a:t>
            </a:r>
            <a:r>
              <a:rPr lang="zh-CN" altLang="en-US" b="1" dirty="0"/>
              <a:t>烟酒饮料消费与住宿餐饮 </a:t>
            </a:r>
            <a:r>
              <a:rPr lang="en" altLang="zh-CN" b="1" dirty="0"/>
              <a:t>PMI </a:t>
            </a:r>
            <a:r>
              <a:rPr lang="zh-CN" altLang="en-US" b="1" dirty="0"/>
              <a:t>均存在较强相关性</a:t>
            </a:r>
            <a:r>
              <a:rPr lang="zh-CN" altLang="en-US" dirty="0"/>
              <a:t>。屋建筑业 </a:t>
            </a:r>
            <a:r>
              <a:rPr lang="en" altLang="zh-CN" dirty="0"/>
              <a:t>PMI</a:t>
            </a:r>
            <a:r>
              <a:rPr lang="zh-CN" altLang="en-US" dirty="0"/>
              <a:t> 与地产施工密切相关，而地产施工会用到水泥、玻璃等建筑材料；土木工程 </a:t>
            </a:r>
            <a:r>
              <a:rPr lang="en" altLang="zh-CN" dirty="0"/>
              <a:t>PMI </a:t>
            </a:r>
            <a:r>
              <a:rPr lang="zh-CN" altLang="en-US" dirty="0"/>
              <a:t>则更多指代土地工程设施，与基建投资更加相关，而沥青是基建投资的重要原料。</a:t>
            </a:r>
          </a:p>
          <a:p>
            <a:endParaRPr lang="zh-CN" altLang="en-US" dirty="0"/>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31</a:t>
            </a:r>
            <a:r>
              <a:rPr lang="zh-CN" altLang="en-US" dirty="0"/>
              <a:t>：房屋建筑</a:t>
            </a:r>
            <a:r>
              <a:rPr lang="en" altLang="zh-CN" dirty="0"/>
              <a:t>PMI</a:t>
            </a:r>
            <a:r>
              <a:rPr lang="zh-CN" altLang="en-US" dirty="0"/>
              <a:t>与平板玻璃产量一致 </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sp>
        <p:nvSpPr>
          <p:cNvPr id="6" name="文本占位符 5">
            <a:extLst>
              <a:ext uri="{FF2B5EF4-FFF2-40B4-BE49-F238E27FC236}">
                <a16:creationId xmlns:a16="http://schemas.microsoft.com/office/drawing/2014/main" id="{0547C037-8B57-784E-A6EE-223A989F1D95}"/>
              </a:ext>
            </a:extLst>
          </p:cNvPr>
          <p:cNvSpPr>
            <a:spLocks noGrp="1"/>
          </p:cNvSpPr>
          <p:nvPr>
            <p:ph type="body" sz="quarter" idx="48"/>
          </p:nvPr>
        </p:nvSpPr>
        <p:spPr/>
        <p:txBody>
          <a:bodyPr/>
          <a:lstStyle/>
          <a:p>
            <a:r>
              <a:rPr lang="zh-CN" altLang="en-US" dirty="0"/>
              <a:t>图</a:t>
            </a:r>
            <a:r>
              <a:rPr lang="en-US" altLang="zh-CN" dirty="0"/>
              <a:t>32</a:t>
            </a:r>
            <a:r>
              <a:rPr lang="zh-CN" altLang="en-US" dirty="0"/>
              <a:t>：土木工程</a:t>
            </a:r>
            <a:r>
              <a:rPr lang="en" altLang="zh-CN" dirty="0"/>
              <a:t>PMI</a:t>
            </a:r>
            <a:r>
              <a:rPr lang="zh-CN" altLang="en-US" dirty="0"/>
              <a:t>与沥青产量一致 </a:t>
            </a:r>
          </a:p>
        </p:txBody>
      </p:sp>
      <p:pic>
        <p:nvPicPr>
          <p:cNvPr id="16" name="内容占位符 15">
            <a:extLst>
              <a:ext uri="{FF2B5EF4-FFF2-40B4-BE49-F238E27FC236}">
                <a16:creationId xmlns:a16="http://schemas.microsoft.com/office/drawing/2014/main" id="{0512FD79-1521-8244-83EE-843DE9816D61}"/>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404190"/>
            <a:ext cx="4319588" cy="2551521"/>
          </a:xfrm>
        </p:spPr>
      </p:pic>
      <p:pic>
        <p:nvPicPr>
          <p:cNvPr id="19" name="内容占位符 18">
            <a:extLst>
              <a:ext uri="{FF2B5EF4-FFF2-40B4-BE49-F238E27FC236}">
                <a16:creationId xmlns:a16="http://schemas.microsoft.com/office/drawing/2014/main" id="{48CE47C7-C304-384D-8F70-E01FFA27613C}"/>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288" y="3404190"/>
            <a:ext cx="4319587" cy="2551520"/>
          </a:xfrm>
        </p:spPr>
      </p:pic>
    </p:spTree>
    <p:extLst>
      <p:ext uri="{BB962C8B-B14F-4D97-AF65-F5344CB8AC3E}">
        <p14:creationId xmlns:p14="http://schemas.microsoft.com/office/powerpoint/2010/main" val="2195460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与微观指标关联</a:t>
            </a:r>
          </a:p>
        </p:txBody>
      </p:sp>
      <p:pic>
        <p:nvPicPr>
          <p:cNvPr id="14" name="内容占位符 13">
            <a:extLst>
              <a:ext uri="{FF2B5EF4-FFF2-40B4-BE49-F238E27FC236}">
                <a16:creationId xmlns:a16="http://schemas.microsoft.com/office/drawing/2014/main" id="{852301C7-EC84-5945-B598-BF7EA68E6CAD}"/>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750890" y="1512500"/>
            <a:ext cx="3608387" cy="2131424"/>
          </a:xfrm>
        </p:spPr>
      </p:pic>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a:xfrm>
            <a:off x="751113" y="969168"/>
            <a:ext cx="3608571" cy="213755"/>
          </a:xfrm>
        </p:spPr>
        <p:txBody>
          <a:bodyPr/>
          <a:lstStyle/>
          <a:p>
            <a:r>
              <a:rPr lang="zh-CN" altLang="en-US" dirty="0"/>
              <a:t>图</a:t>
            </a:r>
            <a:r>
              <a:rPr lang="en-US" altLang="zh-CN" dirty="0"/>
              <a:t>33</a:t>
            </a:r>
            <a:r>
              <a:rPr lang="zh-CN" altLang="en-US" dirty="0"/>
              <a:t>：住宿餐饮</a:t>
            </a:r>
            <a:r>
              <a:rPr lang="en" altLang="zh-CN" dirty="0"/>
              <a:t>PMI</a:t>
            </a:r>
            <a:r>
              <a:rPr lang="zh-CN" altLang="en-US" dirty="0"/>
              <a:t>与饮料有一定相关性 </a:t>
            </a:r>
          </a:p>
        </p:txBody>
      </p:sp>
      <p:pic>
        <p:nvPicPr>
          <p:cNvPr id="16" name="内容占位符 15">
            <a:extLst>
              <a:ext uri="{FF2B5EF4-FFF2-40B4-BE49-F238E27FC236}">
                <a16:creationId xmlns:a16="http://schemas.microsoft.com/office/drawing/2014/main" id="{9EF09705-A10A-2A4D-BCE5-5112338104C1}"/>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359402" y="1512500"/>
            <a:ext cx="3608388" cy="2131425"/>
          </a:xfrm>
        </p:spPr>
      </p:pic>
      <p:sp>
        <p:nvSpPr>
          <p:cNvPr id="7" name="文本占位符 6">
            <a:extLst>
              <a:ext uri="{FF2B5EF4-FFF2-40B4-BE49-F238E27FC236}">
                <a16:creationId xmlns:a16="http://schemas.microsoft.com/office/drawing/2014/main" id="{352A456D-21E9-17F9-E02B-A30461FD593B}"/>
              </a:ext>
            </a:extLst>
          </p:cNvPr>
          <p:cNvSpPr>
            <a:spLocks noGrp="1"/>
          </p:cNvSpPr>
          <p:nvPr>
            <p:ph type="body" sz="quarter" idx="48"/>
          </p:nvPr>
        </p:nvSpPr>
        <p:spPr>
          <a:xfrm>
            <a:off x="5359520" y="969168"/>
            <a:ext cx="3608571" cy="213755"/>
          </a:xfrm>
        </p:spPr>
        <p:txBody>
          <a:bodyPr/>
          <a:lstStyle/>
          <a:p>
            <a:r>
              <a:rPr lang="zh-CN" altLang="en-US" dirty="0"/>
              <a:t>图</a:t>
            </a:r>
            <a:r>
              <a:rPr lang="en-US" altLang="zh-CN" dirty="0"/>
              <a:t>34</a:t>
            </a:r>
            <a:r>
              <a:rPr lang="zh-CN" altLang="en-US" dirty="0"/>
              <a:t>：住宿餐饮与烟酒有一定相关新</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a:xfrm>
            <a:off x="306471" y="1329168"/>
            <a:ext cx="1353214" cy="106877"/>
          </a:xfrm>
        </p:spPr>
        <p:txBody>
          <a:bodyPr/>
          <a:lstStyle/>
          <a:p>
            <a:endParaRPr lang="zh-CN" altLang="en-US"/>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a:xfrm>
            <a:off x="4905824" y="1329168"/>
            <a:ext cx="1353214" cy="106877"/>
          </a:xfrm>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a:xfrm>
            <a:off x="7614471" y="1329168"/>
            <a:ext cx="1353214" cy="106877"/>
          </a:xfrm>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a:xfrm>
            <a:off x="3004397" y="1329168"/>
            <a:ext cx="1353214" cy="106877"/>
          </a:xfrm>
        </p:spPr>
        <p:txBody>
          <a:bodyPr/>
          <a:lstStyle/>
          <a:p>
            <a:endParaRPr lang="zh-CN" altLang="en-US"/>
          </a:p>
        </p:txBody>
      </p:sp>
      <p:sp>
        <p:nvSpPr>
          <p:cNvPr id="18" name="文本占位符 4">
            <a:extLst>
              <a:ext uri="{FF2B5EF4-FFF2-40B4-BE49-F238E27FC236}">
                <a16:creationId xmlns:a16="http://schemas.microsoft.com/office/drawing/2014/main" id="{AAC0456C-EFD6-CE46-BD04-CF166D32C5CA}"/>
              </a:ext>
            </a:extLst>
          </p:cNvPr>
          <p:cNvSpPr txBox="1">
            <a:spLocks/>
          </p:cNvSpPr>
          <p:nvPr/>
        </p:nvSpPr>
        <p:spPr>
          <a:xfrm>
            <a:off x="751113" y="3643924"/>
            <a:ext cx="3608571" cy="213755"/>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marL="0" indent="0" algn="l" defTabSz="914400" rtl="0" eaLnBrk="1" latinLnBrk="0" hangingPunct="1">
              <a:spcBef>
                <a:spcPts val="300"/>
              </a:spcBef>
              <a:buClr>
                <a:srgbClr val="C00000"/>
              </a:buClr>
              <a:buSzPct val="80000"/>
              <a:buFontTx/>
              <a:buNone/>
              <a:defRPr lang="zh-CN" altLang="en-US" sz="1400" b="1" kern="1200" dirty="0">
                <a:solidFill>
                  <a:srgbClr val="004E97"/>
                </a:solidFill>
                <a:latin typeface="黑体" panose="02010609060101010101" pitchFamily="49" charset="-122"/>
                <a:ea typeface="黑体" panose="02010609060101010101" pitchFamily="49" charset="-122"/>
                <a:cs typeface="Arial" panose="020B0604020202020204" pitchFamily="34" charset="0"/>
              </a:defRPr>
            </a:lvl1pPr>
            <a:lvl2pPr marL="447675" indent="-180975" algn="l" defTabSz="914400" rtl="0" eaLnBrk="1" latinLnBrk="0" hangingPunct="1">
              <a:spcBef>
                <a:spcPts val="300"/>
              </a:spcBef>
              <a:buClr>
                <a:srgbClr val="C00000"/>
              </a:buClr>
              <a:buFont typeface="Wingdings" panose="05000000000000000000" pitchFamily="2" charset="2"/>
              <a:buChar char="Ø"/>
              <a:defRPr lang="zh-CN" altLang="en-US" sz="1600" kern="1200" dirty="0" smtClean="0">
                <a:solidFill>
                  <a:srgbClr val="000000"/>
                </a:solidFill>
                <a:latin typeface="黑体" panose="02010609060101010101" pitchFamily="49" charset="-122"/>
                <a:ea typeface="黑体" panose="02010609060101010101" pitchFamily="49" charset="-122"/>
                <a:cs typeface="Arial" panose="020B0604020202020204" pitchFamily="34" charset="0"/>
              </a:defRPr>
            </a:lvl2pPr>
            <a:lvl3pPr marL="809625" indent="-180975" algn="l" defTabSz="914400" rtl="0" eaLnBrk="1" latinLnBrk="0" hangingPunct="1">
              <a:spcBef>
                <a:spcPts val="300"/>
              </a:spcBef>
              <a:buClr>
                <a:srgbClr val="0E345B"/>
              </a:buClr>
              <a:buSzPct val="80000"/>
              <a:buFont typeface="Wingdings" panose="05000000000000000000" pitchFamily="2" charset="2"/>
              <a:buChar char="l"/>
              <a:defRPr lang="zh-CN" altLang="en-US" sz="1200" kern="1200" dirty="0" smtClean="0">
                <a:solidFill>
                  <a:srgbClr val="000000"/>
                </a:solidFill>
                <a:latin typeface="Arial" panose="020B0604020202020204" pitchFamily="34" charset="0"/>
                <a:ea typeface="楷体_GB2312" pitchFamily="49" charset="-122"/>
                <a:cs typeface="Arial" panose="020B0604020202020204" pitchFamily="34" charset="0"/>
              </a:defRPr>
            </a:lvl3pPr>
            <a:lvl4pPr marL="1076325" indent="-180975" algn="l" defTabSz="914400" rtl="0" eaLnBrk="1" latinLnBrk="0" hangingPunct="1">
              <a:spcBef>
                <a:spcPts val="300"/>
              </a:spcBef>
              <a:buFont typeface="Wingdings" panose="05000000000000000000" pitchFamily="2" charset="2"/>
              <a:buChar char="–"/>
              <a:defRPr lang="zh-CN" altLang="en-US" sz="1200" kern="1200" dirty="0" smtClean="0">
                <a:solidFill>
                  <a:srgbClr val="000000"/>
                </a:solidFill>
                <a:latin typeface="+mn-lt"/>
                <a:ea typeface="+mn-ea"/>
                <a:cs typeface="+mn-cs"/>
              </a:defRPr>
            </a:lvl4pPr>
            <a:lvl5pPr marL="1343025" indent="-180975" algn="l" defTabSz="914400" rtl="0" eaLnBrk="1" latinLnBrk="0" hangingPunct="1">
              <a:spcBef>
                <a:spcPts val="300"/>
              </a:spcBef>
              <a:buFont typeface="Wingdings" panose="05000000000000000000" pitchFamily="2" charset="2"/>
              <a:buChar char="»"/>
              <a:defRPr lang="zh-CN" altLang="en-US" sz="1200" kern="1200" dirty="0">
                <a:solidFill>
                  <a:srgbClr val="00000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图</a:t>
            </a:r>
            <a:r>
              <a:rPr lang="en-US" altLang="zh-CN" dirty="0"/>
              <a:t>35</a:t>
            </a:r>
            <a:r>
              <a:rPr lang="zh-CN" altLang="en-US" dirty="0"/>
              <a:t>：住宿餐饮</a:t>
            </a:r>
            <a:r>
              <a:rPr lang="en" altLang="zh-CN" dirty="0"/>
              <a:t>PMI</a:t>
            </a:r>
            <a:r>
              <a:rPr lang="zh-CN" altLang="en-US" dirty="0"/>
              <a:t>与啤酒产量相关</a:t>
            </a:r>
          </a:p>
        </p:txBody>
      </p:sp>
      <p:sp>
        <p:nvSpPr>
          <p:cNvPr id="20" name="文本占位符 6">
            <a:extLst>
              <a:ext uri="{FF2B5EF4-FFF2-40B4-BE49-F238E27FC236}">
                <a16:creationId xmlns:a16="http://schemas.microsoft.com/office/drawing/2014/main" id="{6C35587B-30E9-B84C-9E14-9BD600CBE7C2}"/>
              </a:ext>
            </a:extLst>
          </p:cNvPr>
          <p:cNvSpPr txBox="1">
            <a:spLocks/>
          </p:cNvSpPr>
          <p:nvPr/>
        </p:nvSpPr>
        <p:spPr>
          <a:xfrm>
            <a:off x="5359520" y="3643924"/>
            <a:ext cx="3608571" cy="213755"/>
          </a:xfrm>
          <a:prstGeom prst="rect">
            <a:avLst/>
          </a:prstGeom>
          <a:solidFill>
            <a:schemeClr val="bg1"/>
          </a:solidFill>
          <a:effectLst>
            <a:innerShdw dist="12700" dir="5400000">
              <a:srgbClr val="004E97"/>
            </a:innerShdw>
          </a:effectLst>
        </p:spPr>
        <p:txBody>
          <a:bodyPr vert="horz" wrap="square" lIns="91440" tIns="45720" rIns="91440" bIns="45720" rtlCol="0" anchor="ctr" anchorCtr="1">
            <a:noAutofit/>
          </a:bodyPr>
          <a:lstStyle>
            <a:lvl1pPr marL="0" indent="0" algn="l" defTabSz="914400" rtl="0" eaLnBrk="1" latinLnBrk="0" hangingPunct="1">
              <a:spcBef>
                <a:spcPts val="300"/>
              </a:spcBef>
              <a:buClr>
                <a:srgbClr val="C00000"/>
              </a:buClr>
              <a:buSzPct val="80000"/>
              <a:buFontTx/>
              <a:buNone/>
              <a:defRPr lang="zh-CN" altLang="en-US" sz="1400" b="1" kern="1200" dirty="0" smtClean="0">
                <a:solidFill>
                  <a:srgbClr val="004E97"/>
                </a:solidFill>
                <a:latin typeface="黑体" panose="02010609060101010101" pitchFamily="49" charset="-122"/>
                <a:ea typeface="黑体" panose="02010609060101010101" pitchFamily="49" charset="-122"/>
                <a:cs typeface="Arial" panose="020B0604020202020204" pitchFamily="34" charset="0"/>
              </a:defRPr>
            </a:lvl1pPr>
            <a:lvl2pPr marL="447675" indent="-180975" algn="l" defTabSz="914400" rtl="0" eaLnBrk="1" latinLnBrk="0" hangingPunct="1">
              <a:spcBef>
                <a:spcPts val="300"/>
              </a:spcBef>
              <a:buClr>
                <a:srgbClr val="C00000"/>
              </a:buClr>
              <a:buFont typeface="Wingdings" panose="05000000000000000000" pitchFamily="2" charset="2"/>
              <a:buChar char="Ø"/>
              <a:defRPr lang="zh-CN" altLang="en-US" sz="1600" kern="1200" dirty="0" smtClean="0">
                <a:solidFill>
                  <a:srgbClr val="000000"/>
                </a:solidFill>
                <a:latin typeface="黑体" panose="02010609060101010101" pitchFamily="49" charset="-122"/>
                <a:ea typeface="黑体" panose="02010609060101010101" pitchFamily="49" charset="-122"/>
                <a:cs typeface="Arial" panose="020B0604020202020204" pitchFamily="34" charset="0"/>
              </a:defRPr>
            </a:lvl2pPr>
            <a:lvl3pPr marL="809625" indent="-180975" algn="l" defTabSz="914400" rtl="0" eaLnBrk="1" latinLnBrk="0" hangingPunct="1">
              <a:spcBef>
                <a:spcPts val="300"/>
              </a:spcBef>
              <a:buClr>
                <a:srgbClr val="0E345B"/>
              </a:buClr>
              <a:buSzPct val="80000"/>
              <a:buFont typeface="Wingdings" panose="05000000000000000000" pitchFamily="2" charset="2"/>
              <a:buChar char="l"/>
              <a:defRPr lang="zh-CN" altLang="en-US" sz="1200" kern="1200" dirty="0" smtClean="0">
                <a:solidFill>
                  <a:srgbClr val="000000"/>
                </a:solidFill>
                <a:latin typeface="Arial" panose="020B0604020202020204" pitchFamily="34" charset="0"/>
                <a:ea typeface="楷体_GB2312" pitchFamily="49" charset="-122"/>
                <a:cs typeface="Arial" panose="020B0604020202020204" pitchFamily="34" charset="0"/>
              </a:defRPr>
            </a:lvl3pPr>
            <a:lvl4pPr marL="1076325" indent="-180975" algn="l" defTabSz="914400" rtl="0" eaLnBrk="1" latinLnBrk="0" hangingPunct="1">
              <a:spcBef>
                <a:spcPts val="300"/>
              </a:spcBef>
              <a:buFont typeface="Wingdings" panose="05000000000000000000" pitchFamily="2" charset="2"/>
              <a:buChar char="–"/>
              <a:defRPr lang="zh-CN" altLang="en-US" sz="1200" kern="1200" dirty="0" smtClean="0">
                <a:solidFill>
                  <a:srgbClr val="000000"/>
                </a:solidFill>
                <a:latin typeface="+mn-lt"/>
                <a:ea typeface="+mn-ea"/>
                <a:cs typeface="+mn-cs"/>
              </a:defRPr>
            </a:lvl4pPr>
            <a:lvl5pPr marL="1343025" indent="-180975" algn="l" defTabSz="914400" rtl="0" eaLnBrk="1" latinLnBrk="0" hangingPunct="1">
              <a:spcBef>
                <a:spcPts val="300"/>
              </a:spcBef>
              <a:buFont typeface="Wingdings" panose="05000000000000000000" pitchFamily="2" charset="2"/>
              <a:buChar char="»"/>
              <a:defRPr lang="zh-CN" altLang="en-US" sz="1200" kern="1200" dirty="0">
                <a:solidFill>
                  <a:srgbClr val="00000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图</a:t>
            </a:r>
            <a:r>
              <a:rPr lang="en-US" altLang="zh-CN" dirty="0"/>
              <a:t>36</a:t>
            </a:r>
            <a:r>
              <a:rPr lang="zh-CN" altLang="en-US" dirty="0"/>
              <a:t>：住宿餐饮与白酒产量相关</a:t>
            </a:r>
          </a:p>
        </p:txBody>
      </p:sp>
      <p:sp>
        <p:nvSpPr>
          <p:cNvPr id="21" name="文本框 20">
            <a:extLst>
              <a:ext uri="{FF2B5EF4-FFF2-40B4-BE49-F238E27FC236}">
                <a16:creationId xmlns:a16="http://schemas.microsoft.com/office/drawing/2014/main" id="{ADA3B037-0A61-C648-AB57-6E47F533165A}"/>
              </a:ext>
            </a:extLst>
          </p:cNvPr>
          <p:cNvSpPr txBox="1"/>
          <p:nvPr/>
        </p:nvSpPr>
        <p:spPr>
          <a:xfrm>
            <a:off x="9470571" y="3472543"/>
            <a:ext cx="0" cy="0"/>
          </a:xfrm>
          <a:prstGeom prst="rect">
            <a:avLst/>
          </a:prstGeom>
          <a:noFill/>
          <a:ln>
            <a:solidFill>
              <a:srgbClr val="000000"/>
            </a:solidFill>
          </a:ln>
        </p:spPr>
        <p:txBody>
          <a:bodyPr wrap="none" lIns="18000" tIns="18000" rIns="18000" bIns="18000" rtlCol="0" anchor="ctr" anchorCtr="0">
            <a:noAutofit/>
          </a:bodyPr>
          <a:lstStyle/>
          <a:p>
            <a:pPr marL="0" indent="0" algn="ctr">
              <a:spcBef>
                <a:spcPts val="300"/>
              </a:spcBef>
              <a:buSzPct val="80000"/>
              <a:buFontTx/>
              <a:buNone/>
            </a:pPr>
            <a:endParaRPr kumimoji="1" lang="zh-CN" altLang="en-US" sz="1200" dirty="0">
              <a:solidFill>
                <a:srgbClr val="000000"/>
              </a:solidFill>
            </a:endParaRPr>
          </a:p>
        </p:txBody>
      </p:sp>
      <p:sp>
        <p:nvSpPr>
          <p:cNvPr id="22" name="文本框 21">
            <a:extLst>
              <a:ext uri="{FF2B5EF4-FFF2-40B4-BE49-F238E27FC236}">
                <a16:creationId xmlns:a16="http://schemas.microsoft.com/office/drawing/2014/main" id="{E3051379-078F-2643-8252-C8CDADF015A6}"/>
              </a:ext>
            </a:extLst>
          </p:cNvPr>
          <p:cNvSpPr txBox="1"/>
          <p:nvPr/>
        </p:nvSpPr>
        <p:spPr>
          <a:xfrm>
            <a:off x="10886" y="914400"/>
            <a:ext cx="0" cy="0"/>
          </a:xfrm>
          <a:prstGeom prst="rect">
            <a:avLst/>
          </a:prstGeom>
          <a:noFill/>
          <a:ln>
            <a:solidFill>
              <a:srgbClr val="000000"/>
            </a:solidFill>
          </a:ln>
        </p:spPr>
        <p:txBody>
          <a:bodyPr wrap="none" lIns="18000" tIns="18000" rIns="18000" bIns="18000" rtlCol="0" anchor="ctr" anchorCtr="0">
            <a:noAutofit/>
          </a:bodyPr>
          <a:lstStyle/>
          <a:p>
            <a:pPr marL="0" indent="0" algn="ctr">
              <a:spcBef>
                <a:spcPts val="300"/>
              </a:spcBef>
              <a:buSzPct val="80000"/>
              <a:buFontTx/>
              <a:buNone/>
            </a:pPr>
            <a:endParaRPr kumimoji="1" lang="zh-CN" altLang="en-US" sz="1200" dirty="0">
              <a:solidFill>
                <a:srgbClr val="000000"/>
              </a:solidFill>
            </a:endParaRPr>
          </a:p>
        </p:txBody>
      </p:sp>
      <p:pic>
        <p:nvPicPr>
          <p:cNvPr id="24" name="图片 23">
            <a:extLst>
              <a:ext uri="{FF2B5EF4-FFF2-40B4-BE49-F238E27FC236}">
                <a16:creationId xmlns:a16="http://schemas.microsoft.com/office/drawing/2014/main" id="{22A4DFEA-4505-054E-8C6B-1C9BB08600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90" y="3944333"/>
            <a:ext cx="3608386" cy="2131424"/>
          </a:xfrm>
          <a:prstGeom prst="rect">
            <a:avLst/>
          </a:prstGeom>
        </p:spPr>
      </p:pic>
      <p:pic>
        <p:nvPicPr>
          <p:cNvPr id="26" name="图片 25">
            <a:extLst>
              <a:ext uri="{FF2B5EF4-FFF2-40B4-BE49-F238E27FC236}">
                <a16:creationId xmlns:a16="http://schemas.microsoft.com/office/drawing/2014/main" id="{DDDE4591-AF85-2945-8720-FE89CD246B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9115" y="3952345"/>
            <a:ext cx="3608284" cy="2131364"/>
          </a:xfrm>
          <a:prstGeom prst="rect">
            <a:avLst/>
          </a:prstGeom>
        </p:spPr>
      </p:pic>
    </p:spTree>
    <p:extLst>
      <p:ext uri="{BB962C8B-B14F-4D97-AF65-F5344CB8AC3E}">
        <p14:creationId xmlns:p14="http://schemas.microsoft.com/office/powerpoint/2010/main" val="388084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的</a:t>
            </a:r>
            <a:r>
              <a:rPr lang="en-US" altLang="zh-CN" dirty="0"/>
              <a:t>ABC</a:t>
            </a:r>
            <a:endParaRPr lang="zh-CN" altLang="en-US" dirty="0"/>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en-US" altLang="zh-CN" dirty="0"/>
              <a:t>PMI</a:t>
            </a:r>
            <a:r>
              <a:rPr lang="zh-CN" altLang="en-US" dirty="0"/>
              <a:t> 指数（</a:t>
            </a:r>
            <a:r>
              <a:rPr lang="en-US" altLang="zh-CN" dirty="0">
                <a:latin typeface="Times New Roman" panose="02020603050405020304" pitchFamily="18" charset="0"/>
                <a:cs typeface="Times New Roman" panose="02020603050405020304" pitchFamily="18" charset="0"/>
              </a:rPr>
              <a:t>Purchasing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Managers’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Index</a:t>
            </a:r>
            <a:r>
              <a:rPr lang="zh-CN" altLang="en-US" dirty="0">
                <a:latin typeface="Times New Roman" panose="02020603050405020304" pitchFamily="18" charset="0"/>
                <a:cs typeface="Times New Roman" panose="02020603050405020304" pitchFamily="18" charset="0"/>
              </a:rPr>
              <a:t>）</a:t>
            </a:r>
            <a:r>
              <a:rPr lang="zh-CN" altLang="en-US" dirty="0"/>
              <a:t>即</a:t>
            </a:r>
            <a:r>
              <a:rPr lang="zh-CN" altLang="en-US" b="1" dirty="0"/>
              <a:t>采购经理人指数</a:t>
            </a:r>
            <a:r>
              <a:rPr lang="zh-CN" altLang="en-US" dirty="0"/>
              <a:t>。其重要性主要体现在三个方面。</a:t>
            </a:r>
            <a:endParaRPr lang="en-US" altLang="zh-CN" dirty="0"/>
          </a:p>
          <a:p>
            <a:pPr marL="285750" indent="-285750">
              <a:buFont typeface="Wingdings" pitchFamily="2" charset="2"/>
              <a:buChar char="ü"/>
            </a:pPr>
            <a:r>
              <a:rPr lang="zh-CN" altLang="en-US" dirty="0"/>
              <a:t>其一是</a:t>
            </a:r>
            <a:r>
              <a:rPr lang="zh-CN" altLang="en-US" b="1" dirty="0"/>
              <a:t>时效性</a:t>
            </a:r>
            <a:r>
              <a:rPr lang="zh-CN" altLang="en-US" dirty="0"/>
              <a:t>，</a:t>
            </a:r>
            <a:r>
              <a:rPr lang="en-US" altLang="zh-CN" dirty="0"/>
              <a:t>PMI</a:t>
            </a:r>
            <a:r>
              <a:rPr lang="zh-CN" altLang="en-US" dirty="0"/>
              <a:t>是每个月最先发布的月度经济数据，具有领先性。</a:t>
            </a:r>
            <a:endParaRPr lang="en-US" altLang="zh-CN" dirty="0"/>
          </a:p>
          <a:p>
            <a:pPr marL="285750" indent="-285750">
              <a:buFont typeface="Wingdings" pitchFamily="2" charset="2"/>
              <a:buChar char="ü"/>
            </a:pPr>
            <a:r>
              <a:rPr lang="zh-CN" altLang="en-US" dirty="0"/>
              <a:t>其二是</a:t>
            </a:r>
            <a:r>
              <a:rPr lang="zh-CN" altLang="en-US" b="1" dirty="0"/>
              <a:t>全面性</a:t>
            </a:r>
            <a:r>
              <a:rPr lang="zh-CN" altLang="en-US" dirty="0"/>
              <a:t>，</a:t>
            </a:r>
            <a:r>
              <a:rPr lang="en-US" altLang="zh-CN" dirty="0"/>
              <a:t>PMI</a:t>
            </a:r>
            <a:r>
              <a:rPr lang="zh-CN" altLang="en-US" dirty="0"/>
              <a:t>涵盖生产、需求、价格、就业等多个维度指标。</a:t>
            </a:r>
            <a:endParaRPr lang="en-US" altLang="zh-CN" dirty="0"/>
          </a:p>
          <a:p>
            <a:pPr marL="285750" indent="-285750">
              <a:buFont typeface="Wingdings" pitchFamily="2" charset="2"/>
              <a:buChar char="ü"/>
            </a:pPr>
            <a:r>
              <a:rPr lang="zh-CN" altLang="en-US" dirty="0"/>
              <a:t>其三是</a:t>
            </a:r>
            <a:r>
              <a:rPr lang="zh-CN" altLang="en-US" b="1" dirty="0"/>
              <a:t>通用性</a:t>
            </a:r>
            <a:r>
              <a:rPr lang="zh-CN" altLang="en-US" dirty="0"/>
              <a:t>，全球主要经济体均有</a:t>
            </a:r>
            <a:r>
              <a:rPr lang="en-US" altLang="zh-CN" dirty="0"/>
              <a:t>PMI</a:t>
            </a:r>
            <a:r>
              <a:rPr lang="zh-CN" altLang="en-US" dirty="0"/>
              <a:t>指标，可以进行综合对比。</a:t>
            </a:r>
            <a:endParaRPr lang="en-US" altLang="zh-CN" dirty="0"/>
          </a:p>
        </p:txBody>
      </p:sp>
      <p:pic>
        <p:nvPicPr>
          <p:cNvPr id="9" name="内容占位符 8">
            <a:extLst>
              <a:ext uri="{FF2B5EF4-FFF2-40B4-BE49-F238E27FC236}">
                <a16:creationId xmlns:a16="http://schemas.microsoft.com/office/drawing/2014/main" id="{EF5551AB-62BF-CB4F-863B-6C61AC6C1B35}"/>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4188" y="3559630"/>
            <a:ext cx="8928100" cy="1959428"/>
          </a:xfrm>
        </p:spPr>
      </p:pic>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p:txBody>
          <a:bodyPr/>
          <a:lstStyle/>
          <a:p>
            <a:r>
              <a:rPr lang="zh-CN" altLang="en-US" dirty="0"/>
              <a:t>图</a:t>
            </a:r>
            <a:r>
              <a:rPr lang="en-US" altLang="zh-CN" dirty="0"/>
              <a:t>1</a:t>
            </a:r>
            <a:r>
              <a:rPr lang="zh-CN" altLang="en-US" dirty="0"/>
              <a:t>：中国官方</a:t>
            </a:r>
            <a:r>
              <a:rPr lang="en-US" altLang="zh-CN" dirty="0"/>
              <a:t>PMI</a:t>
            </a:r>
            <a:r>
              <a:rPr lang="zh-CN" altLang="en-US" dirty="0"/>
              <a:t>历史溯源</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p:txBody>
          <a:bodyPr/>
          <a:lstStyle/>
          <a:p>
            <a:endParaRPr lang="zh-CN" altLang="en-US"/>
          </a:p>
        </p:txBody>
      </p:sp>
    </p:spTree>
    <p:extLst>
      <p:ext uri="{BB962C8B-B14F-4D97-AF65-F5344CB8AC3E}">
        <p14:creationId xmlns:p14="http://schemas.microsoft.com/office/powerpoint/2010/main" val="16927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与金融数据联动</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en" altLang="zh-CN" b="1" dirty="0"/>
              <a:t>PMI </a:t>
            </a:r>
            <a:r>
              <a:rPr lang="zh-CN" altLang="en-US" b="1" dirty="0"/>
              <a:t>同样与金融数据较为相关，金融数据更多是领先于 </a:t>
            </a:r>
            <a:r>
              <a:rPr lang="en" altLang="zh-CN" b="1" dirty="0"/>
              <a:t>PMI</a:t>
            </a:r>
            <a:r>
              <a:rPr lang="zh-CN" altLang="en" dirty="0"/>
              <a:t>。</a:t>
            </a:r>
            <a:r>
              <a:rPr lang="zh-CN" altLang="en-US" dirty="0"/>
              <a:t>信贷扩张要么来自货币政策宽松，要么来自实体需求改善，而两者都意味着未来经济景气度的抬升，因此金融数据在一定程度上是经济的领先变量。在经验上，量的角度来看，</a:t>
            </a:r>
            <a:r>
              <a:rPr lang="en" altLang="zh-CN" dirty="0"/>
              <a:t>M2 </a:t>
            </a:r>
            <a:r>
              <a:rPr lang="zh-CN" altLang="en-US" dirty="0"/>
              <a:t>对 </a:t>
            </a:r>
            <a:r>
              <a:rPr lang="en" altLang="zh-CN" dirty="0"/>
              <a:t>PMI(3</a:t>
            </a:r>
            <a:r>
              <a:rPr lang="zh-CN" altLang="en-US" dirty="0"/>
              <a:t>个月移动平均</a:t>
            </a:r>
            <a:r>
              <a:rPr lang="en-US" altLang="zh-CN" dirty="0"/>
              <a:t>)</a:t>
            </a:r>
            <a:r>
              <a:rPr lang="zh-CN" altLang="en-US" dirty="0"/>
              <a:t>有</a:t>
            </a:r>
            <a:r>
              <a:rPr lang="en-US" altLang="zh-CN" dirty="0"/>
              <a:t>3-6</a:t>
            </a:r>
            <a:r>
              <a:rPr lang="zh-CN" altLang="en-US" dirty="0"/>
              <a:t>个月的领先性。</a:t>
            </a:r>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37</a:t>
            </a:r>
            <a:r>
              <a:rPr lang="zh-CN" altLang="en-US" dirty="0"/>
              <a:t>：</a:t>
            </a:r>
            <a:r>
              <a:rPr lang="en" altLang="zh-CN" dirty="0"/>
              <a:t>M2</a:t>
            </a:r>
            <a:r>
              <a:rPr lang="zh-CN" altLang="en-US" dirty="0"/>
              <a:t>增速对</a:t>
            </a:r>
            <a:r>
              <a:rPr lang="en" altLang="zh-CN" dirty="0"/>
              <a:t>PMI</a:t>
            </a:r>
            <a:r>
              <a:rPr lang="zh-CN" altLang="en-US" dirty="0"/>
              <a:t>有一定领先性 </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sp>
        <p:nvSpPr>
          <p:cNvPr id="6" name="文本占位符 5">
            <a:extLst>
              <a:ext uri="{FF2B5EF4-FFF2-40B4-BE49-F238E27FC236}">
                <a16:creationId xmlns:a16="http://schemas.microsoft.com/office/drawing/2014/main" id="{0547C037-8B57-784E-A6EE-223A989F1D95}"/>
              </a:ext>
            </a:extLst>
          </p:cNvPr>
          <p:cNvSpPr>
            <a:spLocks noGrp="1"/>
          </p:cNvSpPr>
          <p:nvPr>
            <p:ph type="body" sz="quarter" idx="48"/>
          </p:nvPr>
        </p:nvSpPr>
        <p:spPr/>
        <p:txBody>
          <a:bodyPr/>
          <a:lstStyle/>
          <a:p>
            <a:r>
              <a:rPr lang="zh-CN" altLang="en-US" dirty="0"/>
              <a:t>图</a:t>
            </a:r>
            <a:r>
              <a:rPr lang="en-US" altLang="zh-CN" dirty="0"/>
              <a:t>38</a:t>
            </a:r>
            <a:r>
              <a:rPr lang="zh-CN" altLang="en-US" dirty="0"/>
              <a:t>：非银存款与</a:t>
            </a:r>
            <a:r>
              <a:rPr lang="en" altLang="zh-CN" dirty="0"/>
              <a:t>PMI</a:t>
            </a:r>
            <a:r>
              <a:rPr lang="zh-CN" altLang="en-US" dirty="0"/>
              <a:t>有一定相关性 </a:t>
            </a:r>
          </a:p>
        </p:txBody>
      </p:sp>
      <p:pic>
        <p:nvPicPr>
          <p:cNvPr id="15" name="内容占位符 14">
            <a:extLst>
              <a:ext uri="{FF2B5EF4-FFF2-40B4-BE49-F238E27FC236}">
                <a16:creationId xmlns:a16="http://schemas.microsoft.com/office/drawing/2014/main" id="{4D6A98B4-B447-EB4D-B8F1-D580020D2474}"/>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404190"/>
            <a:ext cx="4319588" cy="2551521"/>
          </a:xfrm>
        </p:spPr>
      </p:pic>
      <p:pic>
        <p:nvPicPr>
          <p:cNvPr id="18" name="内容占位符 17">
            <a:extLst>
              <a:ext uri="{FF2B5EF4-FFF2-40B4-BE49-F238E27FC236}">
                <a16:creationId xmlns:a16="http://schemas.microsoft.com/office/drawing/2014/main" id="{1E91855E-0BDE-0640-A00F-D2175CB7CD03}"/>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288" y="3404190"/>
            <a:ext cx="4319587" cy="2551520"/>
          </a:xfrm>
        </p:spPr>
      </p:pic>
    </p:spTree>
    <p:extLst>
      <p:ext uri="{BB962C8B-B14F-4D97-AF65-F5344CB8AC3E}">
        <p14:creationId xmlns:p14="http://schemas.microsoft.com/office/powerpoint/2010/main" val="135971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与金融数据联动</a:t>
            </a:r>
          </a:p>
        </p:txBody>
      </p:sp>
      <p:sp>
        <p:nvSpPr>
          <p:cNvPr id="3" name="内容占位符 2">
            <a:extLst>
              <a:ext uri="{FF2B5EF4-FFF2-40B4-BE49-F238E27FC236}">
                <a16:creationId xmlns:a16="http://schemas.microsoft.com/office/drawing/2014/main" id="{20B13E18-BECD-D1A8-0974-CDA161F56FA5}"/>
              </a:ext>
            </a:extLst>
          </p:cNvPr>
          <p:cNvSpPr>
            <a:spLocks noGrp="1"/>
          </p:cNvSpPr>
          <p:nvPr>
            <p:ph sz="quarter" idx="10"/>
          </p:nvPr>
        </p:nvSpPr>
        <p:spPr/>
        <p:txBody>
          <a:bodyPr/>
          <a:lstStyle/>
          <a:p>
            <a:r>
              <a:rPr lang="zh-CN" altLang="en-US" dirty="0"/>
              <a:t>类似地，其他流动性指标与 </a:t>
            </a:r>
            <a:r>
              <a:rPr lang="en" altLang="zh-CN" dirty="0"/>
              <a:t>PMI </a:t>
            </a:r>
            <a:r>
              <a:rPr lang="zh-CN" altLang="en-US" dirty="0"/>
              <a:t>也有较强相关性，比如超储率同比差分经验上对 </a:t>
            </a:r>
            <a:r>
              <a:rPr lang="en" altLang="zh-CN" dirty="0"/>
              <a:t>PMI(3</a:t>
            </a:r>
            <a:r>
              <a:rPr lang="zh-CN" altLang="en-US" dirty="0"/>
              <a:t>个月移动平均</a:t>
            </a:r>
            <a:r>
              <a:rPr lang="en-US" altLang="zh-CN" dirty="0"/>
              <a:t>)</a:t>
            </a:r>
            <a:r>
              <a:rPr lang="zh-CN" altLang="en-US" dirty="0"/>
              <a:t>有</a:t>
            </a:r>
            <a:r>
              <a:rPr lang="en-US" altLang="zh-CN" dirty="0"/>
              <a:t>3-6</a:t>
            </a:r>
            <a:r>
              <a:rPr lang="zh-CN" altLang="en-US" dirty="0"/>
              <a:t>个月领先性，</a:t>
            </a:r>
            <a:r>
              <a:rPr lang="zh-CN" altLang="en-US" b="1" dirty="0"/>
              <a:t>其原因在于 </a:t>
            </a:r>
            <a:r>
              <a:rPr lang="en" altLang="zh-CN" b="1" dirty="0"/>
              <a:t>M2 </a:t>
            </a:r>
            <a:r>
              <a:rPr lang="zh-CN" altLang="en-US" b="1" dirty="0"/>
              <a:t>扩张使得更多超额准备金变为法定准备金</a:t>
            </a:r>
            <a:r>
              <a:rPr lang="zh-CN" altLang="en-US" dirty="0"/>
              <a:t>，因此超储率下降往往也对应着 </a:t>
            </a:r>
            <a:r>
              <a:rPr lang="en" altLang="zh-CN" dirty="0"/>
              <a:t>M2 </a:t>
            </a:r>
            <a:r>
              <a:rPr lang="zh-CN" altLang="en-US" dirty="0"/>
              <a:t>扩张的阶段。价格角度来看，</a:t>
            </a:r>
            <a:r>
              <a:rPr lang="en-US" altLang="zh-CN" dirty="0"/>
              <a:t>3</a:t>
            </a:r>
            <a:r>
              <a:rPr lang="zh-CN" altLang="en-US" dirty="0"/>
              <a:t>个月期国债利率</a:t>
            </a:r>
            <a:r>
              <a:rPr lang="en-US" altLang="zh-CN" dirty="0"/>
              <a:t>(</a:t>
            </a:r>
            <a:r>
              <a:rPr lang="zh-CN" altLang="en-US" dirty="0"/>
              <a:t>或类似期限短端利率</a:t>
            </a:r>
            <a:r>
              <a:rPr lang="en-US" altLang="zh-CN" dirty="0"/>
              <a:t>)</a:t>
            </a:r>
            <a:r>
              <a:rPr lang="zh-CN" altLang="en-US" dirty="0"/>
              <a:t> </a:t>
            </a:r>
            <a:r>
              <a:rPr lang="en" altLang="zh-CN" dirty="0"/>
              <a:t>PMI</a:t>
            </a:r>
            <a:r>
              <a:rPr lang="zh-CN" altLang="en-US" dirty="0"/>
              <a:t> </a:t>
            </a:r>
            <a:r>
              <a:rPr lang="en" altLang="zh-CN" dirty="0"/>
              <a:t>(3 </a:t>
            </a:r>
            <a:r>
              <a:rPr lang="zh-CN" altLang="en-US" dirty="0"/>
              <a:t>个月移动平均</a:t>
            </a:r>
            <a:r>
              <a:rPr lang="en-US" altLang="zh-CN" dirty="0"/>
              <a:t>)</a:t>
            </a:r>
            <a:r>
              <a:rPr lang="zh-CN" altLang="en-US" dirty="0"/>
              <a:t>有</a:t>
            </a:r>
            <a:r>
              <a:rPr lang="en-US" altLang="zh-CN" dirty="0"/>
              <a:t>12</a:t>
            </a:r>
            <a:r>
              <a:rPr lang="zh-CN" altLang="en-US" dirty="0"/>
              <a:t>个月的领先性。</a:t>
            </a:r>
          </a:p>
        </p:txBody>
      </p:sp>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p:txBody>
          <a:bodyPr/>
          <a:lstStyle/>
          <a:p>
            <a:r>
              <a:rPr lang="zh-CN" altLang="en-US" dirty="0"/>
              <a:t>图</a:t>
            </a:r>
            <a:r>
              <a:rPr lang="en-US" altLang="zh-CN" dirty="0"/>
              <a:t>39</a:t>
            </a:r>
            <a:r>
              <a:rPr lang="zh-CN" altLang="en-US" dirty="0"/>
              <a:t>：超储率变化对</a:t>
            </a:r>
            <a:r>
              <a:rPr lang="en" altLang="zh-CN" dirty="0"/>
              <a:t>PMI</a:t>
            </a:r>
            <a:r>
              <a:rPr lang="zh-CN" altLang="en-US" dirty="0"/>
              <a:t>有一定领先性 </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p:txBody>
          <a:bodyPr/>
          <a:lstStyle/>
          <a:p>
            <a:endParaRPr lang="zh-CN" altLang="en-US" dirty="0"/>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p:txBody>
          <a:bodyPr/>
          <a:lstStyle/>
          <a:p>
            <a:endParaRPr lang="zh-CN" altLang="en-US"/>
          </a:p>
        </p:txBody>
      </p:sp>
      <p:sp>
        <p:nvSpPr>
          <p:cNvPr id="6" name="文本占位符 5">
            <a:extLst>
              <a:ext uri="{FF2B5EF4-FFF2-40B4-BE49-F238E27FC236}">
                <a16:creationId xmlns:a16="http://schemas.microsoft.com/office/drawing/2014/main" id="{0547C037-8B57-784E-A6EE-223A989F1D95}"/>
              </a:ext>
            </a:extLst>
          </p:cNvPr>
          <p:cNvSpPr>
            <a:spLocks noGrp="1"/>
          </p:cNvSpPr>
          <p:nvPr>
            <p:ph type="body" sz="quarter" idx="48"/>
          </p:nvPr>
        </p:nvSpPr>
        <p:spPr/>
        <p:txBody>
          <a:bodyPr/>
          <a:lstStyle/>
          <a:p>
            <a:r>
              <a:rPr lang="zh-CN" altLang="en-US" dirty="0"/>
              <a:t>图</a:t>
            </a:r>
            <a:r>
              <a:rPr lang="en-US" altLang="zh-CN" dirty="0"/>
              <a:t>40</a:t>
            </a:r>
            <a:r>
              <a:rPr lang="zh-CN" altLang="en-US" dirty="0"/>
              <a:t>：经验上利率对</a:t>
            </a:r>
            <a:r>
              <a:rPr lang="en" altLang="zh-CN" dirty="0"/>
              <a:t>PMI</a:t>
            </a:r>
            <a:r>
              <a:rPr lang="zh-CN" altLang="en-US" dirty="0"/>
              <a:t>有一定领先性</a:t>
            </a:r>
          </a:p>
        </p:txBody>
      </p:sp>
      <p:pic>
        <p:nvPicPr>
          <p:cNvPr id="13" name="内容占位符 12">
            <a:extLst>
              <a:ext uri="{FF2B5EF4-FFF2-40B4-BE49-F238E27FC236}">
                <a16:creationId xmlns:a16="http://schemas.microsoft.com/office/drawing/2014/main" id="{C6A49F6F-2A4C-1540-A946-67FAAF00A464}"/>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485775" y="3404190"/>
            <a:ext cx="4319588" cy="2551521"/>
          </a:xfrm>
        </p:spPr>
      </p:pic>
      <p:pic>
        <p:nvPicPr>
          <p:cNvPr id="19" name="内容占位符 18">
            <a:extLst>
              <a:ext uri="{FF2B5EF4-FFF2-40B4-BE49-F238E27FC236}">
                <a16:creationId xmlns:a16="http://schemas.microsoft.com/office/drawing/2014/main" id="{8C91A6FB-B33F-4042-AFB1-EA17B900F33D}"/>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094288" y="3404190"/>
            <a:ext cx="4319587" cy="2551520"/>
          </a:xfrm>
        </p:spPr>
      </p:pic>
    </p:spTree>
    <p:extLst>
      <p:ext uri="{BB962C8B-B14F-4D97-AF65-F5344CB8AC3E}">
        <p14:creationId xmlns:p14="http://schemas.microsoft.com/office/powerpoint/2010/main" val="373574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63097-5CE1-0661-E61C-EEC323E19E87}"/>
              </a:ext>
            </a:extLst>
          </p:cNvPr>
          <p:cNvSpPr>
            <a:spLocks noGrp="1"/>
          </p:cNvSpPr>
          <p:nvPr>
            <p:ph type="title"/>
          </p:nvPr>
        </p:nvSpPr>
        <p:spPr/>
        <p:txBody>
          <a:bodyPr/>
          <a:lstStyle/>
          <a:p>
            <a:r>
              <a:rPr lang="zh-CN" altLang="en-US" dirty="0"/>
              <a:t>目录</a:t>
            </a:r>
          </a:p>
        </p:txBody>
      </p:sp>
      <p:sp>
        <p:nvSpPr>
          <p:cNvPr id="3" name="文本占位符 2">
            <a:extLst>
              <a:ext uri="{FF2B5EF4-FFF2-40B4-BE49-F238E27FC236}">
                <a16:creationId xmlns:a16="http://schemas.microsoft.com/office/drawing/2014/main" id="{F8757818-A390-E787-32B7-CF86D32DD35F}"/>
              </a:ext>
            </a:extLst>
          </p:cNvPr>
          <p:cNvSpPr>
            <a:spLocks noGrp="1"/>
          </p:cNvSpPr>
          <p:nvPr>
            <p:ph type="body" sz="quarter" idx="16"/>
          </p:nvPr>
        </p:nvSpPr>
        <p:spPr/>
        <p:txBody>
          <a:bodyPr/>
          <a:lstStyle/>
          <a:p>
            <a:r>
              <a:rPr lang="zh-CN" altLang="en-US" dirty="0"/>
              <a:t>第一部分</a:t>
            </a:r>
            <a:r>
              <a:rPr lang="en-US" altLang="zh-CN" dirty="0"/>
              <a:t>	PMI</a:t>
            </a:r>
            <a:r>
              <a:rPr lang="zh-CN" altLang="en-US" dirty="0"/>
              <a:t>的</a:t>
            </a:r>
            <a:r>
              <a:rPr lang="en-US" altLang="zh-CN" dirty="0"/>
              <a:t>ABC</a:t>
            </a:r>
            <a:endParaRPr lang="zh-CN" altLang="en-US" dirty="0"/>
          </a:p>
        </p:txBody>
      </p:sp>
      <p:sp>
        <p:nvSpPr>
          <p:cNvPr id="4" name="文本占位符 3">
            <a:extLst>
              <a:ext uri="{FF2B5EF4-FFF2-40B4-BE49-F238E27FC236}">
                <a16:creationId xmlns:a16="http://schemas.microsoft.com/office/drawing/2014/main" id="{57904A74-EBB1-7DDA-817E-DE8814E979FB}"/>
              </a:ext>
            </a:extLst>
          </p:cNvPr>
          <p:cNvSpPr>
            <a:spLocks noGrp="1"/>
          </p:cNvSpPr>
          <p:nvPr>
            <p:ph type="body" sz="quarter" idx="17"/>
          </p:nvPr>
        </p:nvSpPr>
        <p:spPr/>
        <p:txBody>
          <a:bodyPr/>
          <a:lstStyle/>
          <a:p>
            <a:r>
              <a:rPr lang="zh-CN" altLang="en-US" dirty="0"/>
              <a:t>第二部分 </a:t>
            </a:r>
            <a:r>
              <a:rPr lang="en-US" altLang="zh-CN" dirty="0"/>
              <a:t>PMI</a:t>
            </a:r>
            <a:r>
              <a:rPr lang="zh-CN" altLang="en-US" dirty="0"/>
              <a:t>的分析框架</a:t>
            </a:r>
          </a:p>
        </p:txBody>
      </p:sp>
      <p:sp>
        <p:nvSpPr>
          <p:cNvPr id="5" name="文本占位符 4">
            <a:extLst>
              <a:ext uri="{FF2B5EF4-FFF2-40B4-BE49-F238E27FC236}">
                <a16:creationId xmlns:a16="http://schemas.microsoft.com/office/drawing/2014/main" id="{37702268-4F63-7629-54FD-7D61F4C5F191}"/>
              </a:ext>
            </a:extLst>
          </p:cNvPr>
          <p:cNvSpPr>
            <a:spLocks noGrp="1"/>
          </p:cNvSpPr>
          <p:nvPr>
            <p:ph type="body" sz="quarter" idx="18"/>
          </p:nvPr>
        </p:nvSpPr>
        <p:spPr/>
        <p:txBody>
          <a:bodyPr/>
          <a:lstStyle/>
          <a:p>
            <a:r>
              <a:rPr lang="zh-CN" altLang="en-US" dirty="0"/>
              <a:t>第三部分 </a:t>
            </a:r>
            <a:r>
              <a:rPr lang="en-US" altLang="zh-CN" dirty="0"/>
              <a:t>PMI</a:t>
            </a:r>
            <a:r>
              <a:rPr lang="zh-CN" altLang="en-US" dirty="0"/>
              <a:t>的微观基础</a:t>
            </a:r>
          </a:p>
        </p:txBody>
      </p:sp>
      <p:sp>
        <p:nvSpPr>
          <p:cNvPr id="6" name="文本占位符 5">
            <a:extLst>
              <a:ext uri="{FF2B5EF4-FFF2-40B4-BE49-F238E27FC236}">
                <a16:creationId xmlns:a16="http://schemas.microsoft.com/office/drawing/2014/main" id="{BA0C5AD6-FF9F-2EE9-81B0-9DC4B66D60E0}"/>
              </a:ext>
            </a:extLst>
          </p:cNvPr>
          <p:cNvSpPr>
            <a:spLocks noGrp="1"/>
          </p:cNvSpPr>
          <p:nvPr>
            <p:ph type="body" sz="quarter" idx="19"/>
          </p:nvPr>
        </p:nvSpPr>
        <p:spPr/>
        <p:txBody>
          <a:bodyPr/>
          <a:lstStyle/>
          <a:p>
            <a:r>
              <a:rPr lang="zh-CN" altLang="en-US" dirty="0"/>
              <a:t>第四部分 </a:t>
            </a:r>
            <a:r>
              <a:rPr lang="en-US" altLang="zh-CN" dirty="0"/>
              <a:t>PMI</a:t>
            </a:r>
            <a:r>
              <a:rPr lang="zh-CN" altLang="en-US" dirty="0"/>
              <a:t>的预测方式</a:t>
            </a:r>
          </a:p>
        </p:txBody>
      </p:sp>
    </p:spTree>
    <p:extLst>
      <p:ext uri="{BB962C8B-B14F-4D97-AF65-F5344CB8AC3E}">
        <p14:creationId xmlns:p14="http://schemas.microsoft.com/office/powerpoint/2010/main" val="2517898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a:xfrm>
            <a:off x="486000" y="274638"/>
            <a:ext cx="8928000" cy="582594"/>
          </a:xfrm>
        </p:spPr>
        <p:txBody>
          <a:bodyPr/>
          <a:lstStyle/>
          <a:p>
            <a:r>
              <a:rPr lang="zh-CN" altLang="en-US" dirty="0">
                <a:solidFill>
                  <a:schemeClr val="tx1"/>
                </a:solidFill>
                <a:sym typeface="+mn-ea"/>
              </a:rPr>
              <a:t>近月预测看高频</a:t>
            </a:r>
          </a:p>
        </p:txBody>
      </p:sp>
      <p:sp>
        <p:nvSpPr>
          <p:cNvPr id="3" name="内容占位符 2">
            <a:extLst>
              <a:ext uri="{FF2B5EF4-FFF2-40B4-BE49-F238E27FC236}">
                <a16:creationId xmlns:a16="http://schemas.microsoft.com/office/drawing/2014/main" id="{2CD44E50-10C1-9B3B-96F1-A8EFAAE75A85}"/>
              </a:ext>
            </a:extLst>
          </p:cNvPr>
          <p:cNvSpPr>
            <a:spLocks noGrp="1"/>
          </p:cNvSpPr>
          <p:nvPr>
            <p:ph sz="quarter" idx="10"/>
          </p:nvPr>
        </p:nvSpPr>
        <p:spPr>
          <a:xfrm>
            <a:off x="486000" y="1079998"/>
            <a:ext cx="8928000" cy="5157516"/>
          </a:xfrm>
        </p:spPr>
        <p:txBody>
          <a:bodyPr>
            <a:noAutofit/>
          </a:bodyPr>
          <a:lstStyle/>
          <a:p>
            <a:pPr marL="285750" indent="-285750">
              <a:buFont typeface="Arial" panose="020B0604020202020204" pitchFamily="34" charset="0"/>
              <a:buChar char="•"/>
            </a:pPr>
            <a:r>
              <a:rPr lang="zh-CN" altLang="en-US" b="1" dirty="0"/>
              <a:t>近期预测主要是通过高频指标尽可能还原 </a:t>
            </a:r>
            <a:r>
              <a:rPr lang="en" altLang="zh-CN" b="1" dirty="0"/>
              <a:t>PMI </a:t>
            </a:r>
            <a:r>
              <a:rPr lang="zh-CN" altLang="en-US" b="1" dirty="0"/>
              <a:t>走势</a:t>
            </a:r>
            <a:r>
              <a:rPr lang="zh-CN" altLang="en-US" dirty="0"/>
              <a:t>。</a:t>
            </a:r>
            <a:r>
              <a:rPr lang="en" altLang="zh-CN" dirty="0"/>
              <a:t>PMI </a:t>
            </a:r>
            <a:r>
              <a:rPr lang="zh-CN" altLang="en-US" dirty="0"/>
              <a:t>是月度指标，体现是上月</a:t>
            </a:r>
            <a:r>
              <a:rPr lang="en-US" altLang="zh-CN" dirty="0"/>
              <a:t>26</a:t>
            </a:r>
            <a:r>
              <a:rPr lang="zh-CN" altLang="en-US" dirty="0"/>
              <a:t>号到当月</a:t>
            </a:r>
            <a:r>
              <a:rPr lang="en-US" altLang="zh-CN" dirty="0"/>
              <a:t>25</a:t>
            </a:r>
            <a:r>
              <a:rPr lang="zh-CN" altLang="en-US" dirty="0"/>
              <a:t>号的经济运行情况。经济活动在当月的每天都在持续更新，因此实际上我们可以采用日度或周度甚至旬度的较高频指标对经济运行情况进行更及时的跟踪。 </a:t>
            </a:r>
          </a:p>
          <a:p>
            <a:pPr marL="285750" indent="-285750">
              <a:buFont typeface="Arial" panose="020B0604020202020204" pitchFamily="34" charset="0"/>
              <a:buChar char="•"/>
            </a:pPr>
            <a:r>
              <a:rPr lang="zh-CN" altLang="en-US" b="1" dirty="0"/>
              <a:t>我国高频指标大多反映的是生产端和需求端的经济运行情况</a:t>
            </a:r>
            <a:r>
              <a:rPr lang="zh-CN" altLang="en-US" dirty="0"/>
              <a:t>，且生产和需求在制造业 </a:t>
            </a:r>
            <a:r>
              <a:rPr lang="en" altLang="zh-CN" dirty="0"/>
              <a:t>PMI </a:t>
            </a:r>
            <a:r>
              <a:rPr lang="zh-CN" altLang="en-US" dirty="0"/>
              <a:t>的计算中占据了超过一半的比重，因此我们将采用生产端和需求端的高频数据分别拟合制造业 </a:t>
            </a:r>
            <a:r>
              <a:rPr lang="en" altLang="zh-CN" dirty="0"/>
              <a:t>PMI </a:t>
            </a:r>
            <a:r>
              <a:rPr lang="zh-CN" altLang="en-US" dirty="0"/>
              <a:t>的生产指数和新订单指数，并进一步拟合得到制造业 </a:t>
            </a:r>
            <a:r>
              <a:rPr lang="en" altLang="zh-CN" dirty="0"/>
              <a:t>PMI </a:t>
            </a:r>
            <a:r>
              <a:rPr lang="zh-CN" altLang="en-US" dirty="0"/>
              <a:t>的总指数。</a:t>
            </a:r>
            <a:endParaRPr lang="en-US" altLang="zh-CN" dirty="0"/>
          </a:p>
          <a:p>
            <a:pPr marL="285750" indent="-285750">
              <a:buFont typeface="Arial" panose="020B0604020202020204" pitchFamily="34" charset="0"/>
              <a:buChar char="•"/>
            </a:pPr>
            <a:r>
              <a:rPr lang="zh-CN" altLang="en-US" b="1" dirty="0"/>
              <a:t>生产端的高频指标主要包括重点行业的开工率、产能利用率、产量等指标</a:t>
            </a:r>
            <a:r>
              <a:rPr lang="zh-CN" altLang="en-US" dirty="0"/>
              <a:t>。其中钢铁行业的相关高频指标对我国经济运行有重要的指示作用，除此以外，其他重点行业的开工率也具有较好的指示作用。</a:t>
            </a:r>
            <a:endParaRPr lang="en-US" altLang="zh-CN" dirty="0"/>
          </a:p>
          <a:p>
            <a:pPr marL="733425" lvl="1" indent="-285750">
              <a:buFont typeface="Wingdings" pitchFamily="2" charset="2"/>
              <a:buChar char="p"/>
            </a:pPr>
            <a:r>
              <a:rPr lang="zh-CN" altLang="en-US" dirty="0"/>
              <a:t>高炉开工率、钢厂产能利用率、粗钢产量等高频指标；钢胎开工率</a:t>
            </a:r>
            <a:r>
              <a:rPr lang="en-US" altLang="zh-CN" dirty="0"/>
              <a:t>(</a:t>
            </a:r>
            <a:r>
              <a:rPr lang="zh-CN" altLang="en-US" dirty="0"/>
              <a:t>汽车制造</a:t>
            </a:r>
            <a:r>
              <a:rPr lang="en-US" altLang="zh-CN" dirty="0"/>
              <a:t>)</a:t>
            </a:r>
            <a:r>
              <a:rPr lang="zh-CN" altLang="en-US" dirty="0"/>
              <a:t>、</a:t>
            </a:r>
            <a:r>
              <a:rPr lang="en" altLang="zh-CN" dirty="0"/>
              <a:t>PTA </a:t>
            </a:r>
            <a:r>
              <a:rPr lang="zh-CN" altLang="en-US" dirty="0"/>
              <a:t>产业链负荷率</a:t>
            </a:r>
            <a:r>
              <a:rPr lang="en-US" altLang="zh-CN" dirty="0"/>
              <a:t>(</a:t>
            </a:r>
            <a:r>
              <a:rPr lang="zh-CN" altLang="en-US" dirty="0"/>
              <a:t>化工</a:t>
            </a:r>
            <a:r>
              <a:rPr lang="en-US" altLang="zh-CN" dirty="0"/>
              <a:t>)</a:t>
            </a:r>
            <a:r>
              <a:rPr lang="zh-CN" altLang="en-US" dirty="0"/>
              <a:t>、织机开工率</a:t>
            </a:r>
            <a:r>
              <a:rPr lang="en-US" altLang="zh-CN" dirty="0"/>
              <a:t>(</a:t>
            </a:r>
            <a:r>
              <a:rPr lang="zh-CN" altLang="en-US" dirty="0"/>
              <a:t>化工</a:t>
            </a:r>
            <a:r>
              <a:rPr lang="en-US" altLang="zh-CN" dirty="0"/>
              <a:t>)</a:t>
            </a:r>
            <a:r>
              <a:rPr lang="zh-CN" altLang="en-US" dirty="0"/>
              <a:t>。</a:t>
            </a:r>
          </a:p>
          <a:p>
            <a:pPr marL="733425" lvl="1" indent="-285750">
              <a:buFont typeface="Wingdings" pitchFamily="2" charset="2"/>
              <a:buChar char="p"/>
            </a:pPr>
            <a:endParaRPr lang="zh-CN" altLang="en-US"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2146240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zh-CN" altLang="en-US" dirty="0">
                <a:solidFill>
                  <a:schemeClr val="tx1"/>
                </a:solidFill>
                <a:sym typeface="+mn-ea"/>
              </a:rPr>
              <a:t>近月预测看高频</a:t>
            </a:r>
            <a:endParaRPr lang="zh-CN" altLang="en-US" dirty="0"/>
          </a:p>
        </p:txBody>
      </p:sp>
      <p:pic>
        <p:nvPicPr>
          <p:cNvPr id="13" name="内容占位符 12">
            <a:extLst>
              <a:ext uri="{FF2B5EF4-FFF2-40B4-BE49-F238E27FC236}">
                <a16:creationId xmlns:a16="http://schemas.microsoft.com/office/drawing/2014/main" id="{391A2351-0554-9746-97A0-705FBCCE45C5}"/>
              </a:ext>
            </a:extLst>
          </p:cNvPr>
          <p:cNvPicPr>
            <a:picLocks noGrp="1" noChangeAspect="1"/>
          </p:cNvPicPr>
          <p:nvPr>
            <p:ph sz="quarter" idx="45"/>
          </p:nvPr>
        </p:nvPicPr>
        <p:blipFill>
          <a:blip r:embed="rId2">
            <a:extLst>
              <a:ext uri="{28A0092B-C50C-407E-A947-70E740481C1C}">
                <a14:useLocalDpi xmlns:a14="http://schemas.microsoft.com/office/drawing/2010/main" val="0"/>
              </a:ext>
            </a:extLst>
          </a:blip>
          <a:stretch>
            <a:fillRect/>
          </a:stretch>
        </p:blipFill>
        <p:spPr>
          <a:xfrm>
            <a:off x="2715058" y="2071884"/>
            <a:ext cx="4467765" cy="3792085"/>
          </a:xfrm>
        </p:spPr>
      </p:pic>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1567884"/>
            <a:ext cx="8928000" cy="288000"/>
          </a:xfrm>
        </p:spPr>
        <p:txBody>
          <a:bodyPr/>
          <a:lstStyle/>
          <a:p>
            <a:r>
              <a:rPr lang="zh-CN" altLang="en-US" dirty="0"/>
              <a:t>图</a:t>
            </a:r>
            <a:r>
              <a:rPr lang="en-US" altLang="zh-CN" dirty="0"/>
              <a:t>41</a:t>
            </a:r>
            <a:r>
              <a:rPr lang="zh-CN" altLang="en-US" dirty="0"/>
              <a:t>：生产端高频指标</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1927884"/>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1927884"/>
            <a:ext cx="1620000" cy="144000"/>
          </a:xfrm>
        </p:spPr>
        <p:txBody>
          <a:bodyPr/>
          <a:lstStyle/>
          <a:p>
            <a:endParaRPr lang="zh-CN" altLang="en-US"/>
          </a:p>
        </p:txBody>
      </p:sp>
    </p:spTree>
    <p:extLst>
      <p:ext uri="{BB962C8B-B14F-4D97-AF65-F5344CB8AC3E}">
        <p14:creationId xmlns:p14="http://schemas.microsoft.com/office/powerpoint/2010/main" val="1681823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zh-CN" altLang="en-US" dirty="0">
                <a:solidFill>
                  <a:schemeClr val="tx1"/>
                </a:solidFill>
                <a:sym typeface="+mn-ea"/>
              </a:rPr>
              <a:t>近月预测看高频</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zh-CN" altLang="en-US" b="1" dirty="0"/>
                  <a:t>通过回归分析最终选取拟合效果最好的</a:t>
                </a:r>
                <a:r>
                  <a:rPr lang="en-US" altLang="zh-CN" b="1" dirty="0"/>
                  <a:t>5</a:t>
                </a:r>
                <a:r>
                  <a:rPr lang="zh-CN" altLang="en-US" b="1" dirty="0"/>
                  <a:t>个高频指标，拟合优度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𝟐</m:t>
                        </m:r>
                      </m:sup>
                    </m:sSup>
                  </m:oMath>
                </a14:m>
                <a:r>
                  <a:rPr lang="zh-CN" altLang="en-US" b="1" dirty="0"/>
                  <a:t> 达到</a:t>
                </a:r>
                <a:r>
                  <a:rPr lang="en-US" altLang="zh-CN" b="1" dirty="0"/>
                  <a:t>0.61</a:t>
                </a:r>
                <a:r>
                  <a:rPr lang="zh-CN" altLang="en-US" dirty="0"/>
                  <a:t>。我们将上述高频指标对应的月度数据作为自变量，将 </a:t>
                </a:r>
                <a:r>
                  <a:rPr lang="en" altLang="zh-CN" dirty="0"/>
                  <a:t>PMI </a:t>
                </a:r>
                <a:r>
                  <a:rPr lang="zh-CN" altLang="en-US" dirty="0"/>
                  <a:t>生产指数作为因变量</a:t>
                </a:r>
                <a:r>
                  <a:rPr lang="en-US" altLang="zh-CN" dirty="0"/>
                  <a:t>,</a:t>
                </a:r>
                <a:r>
                  <a:rPr lang="zh-CN" altLang="en-US" dirty="0"/>
                  <a:t>对其进行回归分析，剔除不显著的自变量以后，最终得到</a:t>
                </a:r>
                <a:r>
                  <a:rPr lang="en-US" altLang="zh-CN" dirty="0"/>
                  <a:t>5</a:t>
                </a:r>
                <a:r>
                  <a:rPr lang="zh-CN" altLang="en-US" dirty="0"/>
                  <a:t>个拟合效果较好的高频指标</a:t>
                </a:r>
                <a:r>
                  <a:rPr lang="en-US" altLang="zh-CN" dirty="0"/>
                  <a:t>,</a:t>
                </a:r>
                <a14:m>
                  <m:oMath xmlns:m="http://schemas.openxmlformats.org/officeDocument/2006/math">
                    <m:r>
                      <a:rPr lang="en-US" altLang="zh-CN" b="0" i="1" smtClean="0">
                        <a:latin typeface="Cambria Math" panose="02040503050406030204" pitchFamily="18" charset="0"/>
                      </a:rPr>
                      <m:t>𝑝</m:t>
                    </m:r>
                  </m:oMath>
                </a14:m>
                <a:r>
                  <a:rPr lang="zh-CN" altLang="en-US" dirty="0"/>
                  <a:t> 值基本保持在</a:t>
                </a:r>
                <a:r>
                  <a:rPr lang="en-US" altLang="zh-CN" dirty="0"/>
                  <a:t>10%</a:t>
                </a:r>
                <a:r>
                  <a:rPr lang="zh-CN" altLang="en-US" dirty="0"/>
                  <a:t>以内，方程的拟合优度达到了 </a:t>
                </a:r>
                <a:r>
                  <a:rPr lang="en-US" altLang="zh-CN" dirty="0"/>
                  <a:t>0.61</a:t>
                </a:r>
                <a:r>
                  <a:rPr lang="zh-CN" altLang="en-US" dirty="0"/>
                  <a:t>，具有较好的拟合效果。 </a:t>
                </a:r>
              </a:p>
            </p:txBody>
          </p:sp>
        </mc:Choice>
        <mc:Fallback xmlns="">
          <p:sp>
            <p:nvSpPr>
              <p:cNvPr id="3" name="内容占位符 2">
                <a:extLst>
                  <a:ext uri="{FF2B5EF4-FFF2-40B4-BE49-F238E27FC236}">
                    <a16:creationId xmlns:a16="http://schemas.microsoft.com/office/drawing/2014/main" id="{8D615B80-F3AD-251F-9EA8-EC1D07A16177}"/>
                  </a:ext>
                </a:extLst>
              </p:cNvPr>
              <p:cNvSpPr>
                <a:spLocks noGrp="1" noRot="1" noChangeAspect="1" noMove="1" noResize="1" noEditPoints="1" noAdjustHandles="1" noChangeArrowheads="1" noChangeShapeType="1" noTextEdit="1"/>
              </p:cNvSpPr>
              <p:nvPr>
                <p:ph sz="quarter" idx="10"/>
              </p:nvPr>
            </p:nvSpPr>
            <p:spPr>
              <a:blipFill>
                <a:blip r:embed="rId3"/>
                <a:stretch>
                  <a:fillRect l="-710"/>
                </a:stretch>
              </a:blipFill>
            </p:spPr>
            <p:txBody>
              <a:bodyPr/>
              <a:lstStyle/>
              <a:p>
                <a:r>
                  <a:rPr lang="zh-CN" altLang="en-US">
                    <a:noFill/>
                  </a:rPr>
                  <a:t> </a:t>
                </a:r>
              </a:p>
            </p:txBody>
          </p:sp>
        </mc:Fallback>
      </mc:AlternateContent>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808855"/>
            <a:ext cx="8928000" cy="288000"/>
          </a:xfrm>
        </p:spPr>
        <p:txBody>
          <a:bodyPr/>
          <a:lstStyle/>
          <a:p>
            <a:r>
              <a:rPr lang="zh-CN" altLang="en-US" dirty="0"/>
              <a:t>图</a:t>
            </a:r>
            <a:r>
              <a:rPr lang="en-US" altLang="zh-CN" dirty="0"/>
              <a:t>42</a:t>
            </a:r>
            <a:r>
              <a:rPr lang="zh-CN" altLang="en-US" dirty="0"/>
              <a:t>：</a:t>
            </a:r>
            <a:r>
              <a:rPr lang="en" altLang="zh-CN" dirty="0"/>
              <a:t>PMI</a:t>
            </a:r>
            <a:r>
              <a:rPr lang="zh-CN" altLang="en-US" dirty="0"/>
              <a:t>生产指数的拟合效果较好 </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316885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3168855"/>
            <a:ext cx="1620000" cy="144000"/>
          </a:xfrm>
        </p:spPr>
        <p:txBody>
          <a:bodyPr/>
          <a:lstStyle/>
          <a:p>
            <a:endParaRPr lang="zh-CN" altLang="en-US"/>
          </a:p>
        </p:txBody>
      </p:sp>
      <p:pic>
        <p:nvPicPr>
          <p:cNvPr id="10" name="内容占位符 9">
            <a:extLst>
              <a:ext uri="{FF2B5EF4-FFF2-40B4-BE49-F238E27FC236}">
                <a16:creationId xmlns:a16="http://schemas.microsoft.com/office/drawing/2014/main" id="{3B9D23EE-E9A9-7847-969B-A033FE686377}"/>
              </a:ext>
            </a:extLst>
          </p:cNvPr>
          <p:cNvPicPr>
            <a:picLocks noGrp="1" noChangeAspect="1"/>
          </p:cNvPicPr>
          <p:nvPr>
            <p:ph sz="quarter" idx="45"/>
          </p:nvPr>
        </p:nvPicPr>
        <p:blipFill>
          <a:blip r:embed="rId4">
            <a:extLst>
              <a:ext uri="{28A0092B-C50C-407E-A947-70E740481C1C}">
                <a14:useLocalDpi xmlns:a14="http://schemas.microsoft.com/office/drawing/2010/main" val="0"/>
              </a:ext>
            </a:extLst>
          </a:blip>
          <a:stretch>
            <a:fillRect/>
          </a:stretch>
        </p:blipFill>
        <p:spPr>
          <a:xfrm>
            <a:off x="2684981" y="3240088"/>
            <a:ext cx="4526513" cy="2879725"/>
          </a:xfrm>
        </p:spPr>
      </p:pic>
    </p:spTree>
    <p:extLst>
      <p:ext uri="{BB962C8B-B14F-4D97-AF65-F5344CB8AC3E}">
        <p14:creationId xmlns:p14="http://schemas.microsoft.com/office/powerpoint/2010/main" val="3749202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zh-CN" altLang="en-US" dirty="0">
                <a:solidFill>
                  <a:schemeClr val="tx1"/>
                </a:solidFill>
                <a:sym typeface="+mn-ea"/>
              </a:rPr>
              <a:t>近月预测看高频</a:t>
            </a:r>
            <a:endParaRPr lang="zh-CN" altLang="en-US" dirty="0"/>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zh-CN" altLang="en-US" b="1" dirty="0"/>
              <a:t>需求端的高频指标主要包括房地产、汽车等重点行业的销量、重要工业品价格指标</a:t>
            </a:r>
            <a:r>
              <a:rPr lang="zh-CN" altLang="en-US" dirty="0"/>
              <a:t>。需求端的高频指标主要分为两类，第一类是反映销量的高频指标，这类指标直接反映了需求的实际情况，具有较好的指示意义。第二类是价格指标，由于我国大多数行业的销量数据都比较低频</a:t>
            </a:r>
            <a:r>
              <a:rPr lang="en-US" altLang="zh-CN" dirty="0"/>
              <a:t>(</a:t>
            </a:r>
            <a:r>
              <a:rPr lang="zh-CN" altLang="en-US" dirty="0"/>
              <a:t>月度</a:t>
            </a:r>
            <a:r>
              <a:rPr lang="en-US" altLang="zh-CN" dirty="0"/>
              <a:t>)</a:t>
            </a:r>
            <a:r>
              <a:rPr lang="zh-CN" altLang="en-US" dirty="0"/>
              <a:t>，因此对于其他的重要行业，我们采用其价格指标来近似反映其需求端的情况。</a:t>
            </a:r>
          </a:p>
          <a:p>
            <a:endParaRPr lang="zh-CN" altLang="en-US" dirty="0"/>
          </a:p>
          <a:p>
            <a:endParaRPr lang="zh-CN" altLang="en-US" dirty="0"/>
          </a:p>
        </p:txBody>
      </p:sp>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808855"/>
            <a:ext cx="8928000" cy="288000"/>
          </a:xfrm>
        </p:spPr>
        <p:txBody>
          <a:bodyPr/>
          <a:lstStyle/>
          <a:p>
            <a:r>
              <a:rPr lang="zh-CN" altLang="en-US" dirty="0"/>
              <a:t>图</a:t>
            </a:r>
            <a:r>
              <a:rPr lang="en-US" altLang="zh-CN" dirty="0"/>
              <a:t>43</a:t>
            </a:r>
            <a:r>
              <a:rPr lang="zh-CN" altLang="en-US" dirty="0"/>
              <a:t>：需求端高频指标</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316885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3168855"/>
            <a:ext cx="1620000" cy="144000"/>
          </a:xfrm>
        </p:spPr>
        <p:txBody>
          <a:bodyPr/>
          <a:lstStyle/>
          <a:p>
            <a:endParaRPr lang="zh-CN" altLang="en-US"/>
          </a:p>
        </p:txBody>
      </p:sp>
      <p:pic>
        <p:nvPicPr>
          <p:cNvPr id="12" name="内容占位符 11">
            <a:extLst>
              <a:ext uri="{FF2B5EF4-FFF2-40B4-BE49-F238E27FC236}">
                <a16:creationId xmlns:a16="http://schemas.microsoft.com/office/drawing/2014/main" id="{44875857-8185-6842-8DB6-F3A851504B5C}"/>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3434443" y="3096855"/>
            <a:ext cx="3037114" cy="3230972"/>
          </a:xfrm>
        </p:spPr>
      </p:pic>
      <p:sp>
        <p:nvSpPr>
          <p:cNvPr id="9" name="文本框 8">
            <a:extLst>
              <a:ext uri="{FF2B5EF4-FFF2-40B4-BE49-F238E27FC236}">
                <a16:creationId xmlns:a16="http://schemas.microsoft.com/office/drawing/2014/main" id="{0641A410-2BCD-7443-ABA2-FABA5C7A7B1B}"/>
              </a:ext>
            </a:extLst>
          </p:cNvPr>
          <p:cNvSpPr txBox="1"/>
          <p:nvPr/>
        </p:nvSpPr>
        <p:spPr>
          <a:xfrm>
            <a:off x="11571514" y="7587343"/>
            <a:ext cx="0" cy="0"/>
          </a:xfrm>
          <a:prstGeom prst="rect">
            <a:avLst/>
          </a:prstGeom>
          <a:noFill/>
          <a:ln>
            <a:solidFill>
              <a:srgbClr val="000000"/>
            </a:solidFill>
          </a:ln>
        </p:spPr>
        <p:txBody>
          <a:bodyPr wrap="none" lIns="18000" tIns="18000" rIns="18000" bIns="18000" rtlCol="0" anchor="ctr" anchorCtr="0">
            <a:noAutofit/>
          </a:bodyPr>
          <a:lstStyle/>
          <a:p>
            <a:pPr marL="0" indent="0" algn="ctr">
              <a:spcBef>
                <a:spcPts val="300"/>
              </a:spcBef>
              <a:buSzPct val="80000"/>
              <a:buFontTx/>
              <a:buNone/>
            </a:pPr>
            <a:endParaRPr kumimoji="1" lang="zh-CN" altLang="en-US" sz="1200" dirty="0">
              <a:solidFill>
                <a:srgbClr val="000000"/>
              </a:solidFill>
            </a:endParaRPr>
          </a:p>
        </p:txBody>
      </p:sp>
    </p:spTree>
    <p:extLst>
      <p:ext uri="{BB962C8B-B14F-4D97-AF65-F5344CB8AC3E}">
        <p14:creationId xmlns:p14="http://schemas.microsoft.com/office/powerpoint/2010/main" val="266155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zh-CN" altLang="en-US" dirty="0">
                <a:solidFill>
                  <a:schemeClr val="tx1"/>
                </a:solidFill>
                <a:sym typeface="+mn-ea"/>
              </a:rPr>
              <a:t>近月预测看高频</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zh-CN" altLang="en-US" b="1" dirty="0"/>
                  <a:t>通过回归分析最终选取拟合效果最好的</a:t>
                </a:r>
                <a:r>
                  <a:rPr lang="en-US" altLang="zh-CN" b="1" dirty="0"/>
                  <a:t>4</a:t>
                </a:r>
                <a:r>
                  <a:rPr lang="zh-CN" altLang="en-US" b="1" dirty="0"/>
                  <a:t>个高频指标，拟合优度</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𝟐</m:t>
                        </m:r>
                      </m:sup>
                    </m:sSup>
                  </m:oMath>
                </a14:m>
                <a:r>
                  <a:rPr lang="zh-CN" altLang="en-US" b="1" dirty="0"/>
                  <a:t>达到</a:t>
                </a:r>
                <a:r>
                  <a:rPr lang="en-US" altLang="zh-CN" b="1" dirty="0"/>
                  <a:t>0.45</a:t>
                </a:r>
                <a:r>
                  <a:rPr lang="zh-CN" altLang="en-US" dirty="0"/>
                  <a:t>。我们将上述高频指标对应的月度数据作为自变量，将 </a:t>
                </a:r>
                <a:r>
                  <a:rPr lang="en" altLang="zh-CN" dirty="0"/>
                  <a:t>PMI </a:t>
                </a:r>
                <a:r>
                  <a:rPr lang="zh-CN" altLang="en-US" dirty="0"/>
                  <a:t>新订单指数作为因变量，对其进行回归分析，剔除不显著的自变量以后，最终得到</a:t>
                </a:r>
                <a:r>
                  <a:rPr lang="en-US" altLang="zh-CN" dirty="0"/>
                  <a:t>4</a:t>
                </a:r>
                <a:r>
                  <a:rPr lang="zh-CN" altLang="en-US" dirty="0"/>
                  <a:t>个拟合效果较好的高频指标，</a:t>
                </a:r>
                <a14:m>
                  <m:oMath xmlns:m="http://schemas.openxmlformats.org/officeDocument/2006/math">
                    <m:r>
                      <a:rPr lang="en-US" altLang="zh-CN" b="0" i="1" smtClean="0">
                        <a:latin typeface="Cambria Math" panose="02040503050406030204" pitchFamily="18" charset="0"/>
                      </a:rPr>
                      <m:t>𝑝</m:t>
                    </m:r>
                  </m:oMath>
                </a14:m>
                <a:r>
                  <a:rPr lang="zh-CN" altLang="en-US" dirty="0"/>
                  <a:t> 值全部保持在</a:t>
                </a:r>
                <a:r>
                  <a:rPr lang="en-US" altLang="zh-CN" dirty="0"/>
                  <a:t>5%</a:t>
                </a:r>
                <a:r>
                  <a:rPr lang="zh-CN" altLang="en-US" dirty="0"/>
                  <a:t>以内，方程的拟合优度为 </a:t>
                </a:r>
                <a:r>
                  <a:rPr lang="en-US" altLang="zh-CN" dirty="0"/>
                  <a:t>0.45</a:t>
                </a:r>
                <a:r>
                  <a:rPr lang="zh-CN" altLang="en-US" dirty="0"/>
                  <a:t>，具有较好的拟合效果。 </a:t>
                </a:r>
              </a:p>
              <a:p>
                <a:endParaRPr lang="zh-CN" altLang="en-US" dirty="0"/>
              </a:p>
            </p:txBody>
          </p:sp>
        </mc:Choice>
        <mc:Fallback>
          <p:sp>
            <p:nvSpPr>
              <p:cNvPr id="3" name="内容占位符 2">
                <a:extLst>
                  <a:ext uri="{FF2B5EF4-FFF2-40B4-BE49-F238E27FC236}">
                    <a16:creationId xmlns:a16="http://schemas.microsoft.com/office/drawing/2014/main" id="{8D615B80-F3AD-251F-9EA8-EC1D07A16177}"/>
                  </a:ext>
                </a:extLst>
              </p:cNvPr>
              <p:cNvSpPr>
                <a:spLocks noGrp="1" noRot="1" noChangeAspect="1" noMove="1" noResize="1" noEditPoints="1" noAdjustHandles="1" noChangeArrowheads="1" noChangeShapeType="1" noTextEdit="1"/>
              </p:cNvSpPr>
              <p:nvPr>
                <p:ph sz="quarter" idx="10"/>
              </p:nvPr>
            </p:nvSpPr>
            <p:spPr>
              <a:blipFill>
                <a:blip r:embed="rId3"/>
                <a:stretch>
                  <a:fillRect l="-710"/>
                </a:stretch>
              </a:blipFill>
            </p:spPr>
            <p:txBody>
              <a:bodyPr/>
              <a:lstStyle/>
              <a:p>
                <a:r>
                  <a:rPr lang="zh-CN" altLang="en-US">
                    <a:noFill/>
                  </a:rPr>
                  <a:t> </a:t>
                </a:r>
              </a:p>
            </p:txBody>
          </p:sp>
        </mc:Fallback>
      </mc:AlternateContent>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808855"/>
            <a:ext cx="8928000" cy="288000"/>
          </a:xfrm>
        </p:spPr>
        <p:txBody>
          <a:bodyPr/>
          <a:lstStyle/>
          <a:p>
            <a:r>
              <a:rPr lang="zh-CN" altLang="en-US" dirty="0"/>
              <a:t>图</a:t>
            </a:r>
            <a:r>
              <a:rPr lang="en-US" altLang="zh-CN" dirty="0"/>
              <a:t>44</a:t>
            </a:r>
            <a:r>
              <a:rPr lang="zh-CN" altLang="en-US" dirty="0"/>
              <a:t>：</a:t>
            </a:r>
            <a:r>
              <a:rPr lang="en" altLang="zh-CN" dirty="0"/>
              <a:t>PMI</a:t>
            </a:r>
            <a:r>
              <a:rPr lang="zh-CN" altLang="en-US" dirty="0"/>
              <a:t>生产指数的拟合效果较好 </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316885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3168855"/>
            <a:ext cx="1620000" cy="144000"/>
          </a:xfrm>
        </p:spPr>
        <p:txBody>
          <a:bodyPr/>
          <a:lstStyle/>
          <a:p>
            <a:endParaRPr lang="zh-CN" altLang="en-US"/>
          </a:p>
        </p:txBody>
      </p:sp>
      <p:pic>
        <p:nvPicPr>
          <p:cNvPr id="11" name="内容占位符 10">
            <a:extLst>
              <a:ext uri="{FF2B5EF4-FFF2-40B4-BE49-F238E27FC236}">
                <a16:creationId xmlns:a16="http://schemas.microsoft.com/office/drawing/2014/main" id="{337337A8-1548-7B45-9EC3-A737C908BE9C}"/>
              </a:ext>
            </a:extLst>
          </p:cNvPr>
          <p:cNvPicPr>
            <a:picLocks noGrp="1" noChangeAspect="1"/>
          </p:cNvPicPr>
          <p:nvPr>
            <p:ph sz="quarter" idx="45"/>
          </p:nvPr>
        </p:nvPicPr>
        <p:blipFill>
          <a:blip r:embed="rId4">
            <a:extLst>
              <a:ext uri="{28A0092B-C50C-407E-A947-70E740481C1C}">
                <a14:useLocalDpi xmlns:a14="http://schemas.microsoft.com/office/drawing/2010/main" val="0"/>
              </a:ext>
            </a:extLst>
          </a:blip>
          <a:stretch>
            <a:fillRect/>
          </a:stretch>
        </p:blipFill>
        <p:spPr>
          <a:xfrm>
            <a:off x="2600850" y="3168855"/>
            <a:ext cx="4848582" cy="3112202"/>
          </a:xfrm>
        </p:spPr>
      </p:pic>
    </p:spTree>
    <p:extLst>
      <p:ext uri="{BB962C8B-B14F-4D97-AF65-F5344CB8AC3E}">
        <p14:creationId xmlns:p14="http://schemas.microsoft.com/office/powerpoint/2010/main" val="1116766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zh-CN" altLang="en-US" dirty="0">
                <a:solidFill>
                  <a:schemeClr val="tx1"/>
                </a:solidFill>
                <a:sym typeface="+mn-ea"/>
              </a:rPr>
              <a:t>近月预测看高频</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pPr algn="just"/>
                <a:r>
                  <a:rPr lang="zh-CN" altLang="en-US" b="1" dirty="0"/>
                  <a:t>生产和新订单的拟合结果对于 </a:t>
                </a:r>
                <a:r>
                  <a:rPr lang="en" altLang="zh-CN" b="1" dirty="0"/>
                  <a:t>PMI </a:t>
                </a:r>
                <a:r>
                  <a:rPr lang="zh-CN" altLang="en-US" b="1" dirty="0"/>
                  <a:t>指数具有较好的拟合效果</a:t>
                </a:r>
                <a:r>
                  <a:rPr lang="zh-CN" altLang="en-US" dirty="0"/>
                  <a:t>。由于生产和新订单分项占 </a:t>
                </a:r>
                <a:r>
                  <a:rPr lang="en" altLang="zh-CN" dirty="0"/>
                  <a:t>PMI </a:t>
                </a:r>
                <a:r>
                  <a:rPr lang="zh-CN" altLang="en-US" dirty="0"/>
                  <a:t>指数一半以上的比重，因此将这两项的拟合结果作为自变量，将制造业 </a:t>
                </a:r>
                <a:r>
                  <a:rPr lang="en" altLang="zh-CN" dirty="0"/>
                  <a:t>PMI </a:t>
                </a:r>
                <a:r>
                  <a:rPr lang="zh-CN" altLang="en-US" dirty="0"/>
                  <a:t>指数作为因变量，对其进行回归分析，结果表明这两项对于 </a:t>
                </a:r>
                <a:r>
                  <a:rPr lang="en" altLang="zh-CN" dirty="0"/>
                  <a:t>PMI </a:t>
                </a:r>
                <a:r>
                  <a:rPr lang="zh-CN" altLang="en-US" dirty="0"/>
                  <a:t>指数具有较好的拟合效果，自变量的 </a:t>
                </a:r>
                <a14:m>
                  <m:oMath xmlns:m="http://schemas.openxmlformats.org/officeDocument/2006/math">
                    <m:r>
                      <a:rPr lang="en-US" altLang="zh-CN" b="0" i="1" smtClean="0">
                        <a:latin typeface="Cambria Math" panose="02040503050406030204" pitchFamily="18" charset="0"/>
                      </a:rPr>
                      <m:t>𝑝</m:t>
                    </m:r>
                  </m:oMath>
                </a14:m>
                <a:r>
                  <a:rPr lang="zh-CN" altLang="en-US" dirty="0"/>
                  <a:t> 值全都在</a:t>
                </a:r>
                <a:r>
                  <a:rPr lang="en-US" altLang="zh-CN" dirty="0"/>
                  <a:t>5%</a:t>
                </a:r>
                <a:r>
                  <a:rPr lang="zh-CN" altLang="en-US" dirty="0"/>
                  <a:t>以内，总体的拟合优度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oMath>
                </a14:m>
                <a:r>
                  <a:rPr lang="en" altLang="zh-CN" dirty="0"/>
                  <a:t> </a:t>
                </a:r>
                <a:r>
                  <a:rPr lang="zh-CN" altLang="en-US" dirty="0"/>
                  <a:t>达到了</a:t>
                </a:r>
                <a:r>
                  <a:rPr lang="en-US" altLang="zh-CN" dirty="0"/>
                  <a:t>0.68</a:t>
                </a:r>
                <a:r>
                  <a:rPr lang="zh-CN" altLang="en-US" dirty="0"/>
                  <a:t>，说明回归方程具有较好的拟合效果</a:t>
                </a:r>
                <a:r>
                  <a:rPr lang="en-US" altLang="zh-CN" dirty="0"/>
                  <a:t>.</a:t>
                </a:r>
                <a:endParaRPr lang="zh-CN" altLang="en-US" dirty="0"/>
              </a:p>
            </p:txBody>
          </p:sp>
        </mc:Choice>
        <mc:Fallback>
          <p:sp>
            <p:nvSpPr>
              <p:cNvPr id="3" name="内容占位符 2">
                <a:extLst>
                  <a:ext uri="{FF2B5EF4-FFF2-40B4-BE49-F238E27FC236}">
                    <a16:creationId xmlns:a16="http://schemas.microsoft.com/office/drawing/2014/main" id="{8D615B80-F3AD-251F-9EA8-EC1D07A16177}"/>
                  </a:ext>
                </a:extLst>
              </p:cNvPr>
              <p:cNvSpPr>
                <a:spLocks noGrp="1" noRot="1" noChangeAspect="1" noMove="1" noResize="1" noEditPoints="1" noAdjustHandles="1" noChangeArrowheads="1" noChangeShapeType="1" noTextEdit="1"/>
              </p:cNvSpPr>
              <p:nvPr>
                <p:ph sz="quarter" idx="10"/>
              </p:nvPr>
            </p:nvSpPr>
            <p:spPr>
              <a:blipFill>
                <a:blip r:embed="rId3"/>
                <a:stretch>
                  <a:fillRect l="-710" r="-710"/>
                </a:stretch>
              </a:blipFill>
            </p:spPr>
            <p:txBody>
              <a:bodyPr/>
              <a:lstStyle/>
              <a:p>
                <a:r>
                  <a:rPr lang="zh-CN" altLang="en-US">
                    <a:noFill/>
                  </a:rPr>
                  <a:t> </a:t>
                </a:r>
              </a:p>
            </p:txBody>
          </p:sp>
        </mc:Fallback>
      </mc:AlternateContent>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2808855"/>
            <a:ext cx="8928000" cy="288000"/>
          </a:xfrm>
        </p:spPr>
        <p:txBody>
          <a:bodyPr/>
          <a:lstStyle/>
          <a:p>
            <a:r>
              <a:rPr lang="zh-CN" altLang="en-US" dirty="0"/>
              <a:t>图</a:t>
            </a:r>
            <a:r>
              <a:rPr lang="en-US" altLang="zh-CN" dirty="0"/>
              <a:t>44</a:t>
            </a:r>
            <a:r>
              <a:rPr lang="zh-CN" altLang="en-US" dirty="0"/>
              <a:t>：制造业</a:t>
            </a:r>
            <a:r>
              <a:rPr lang="en" altLang="zh-CN" dirty="0"/>
              <a:t>PMI</a:t>
            </a:r>
            <a:r>
              <a:rPr lang="zh-CN" altLang="en-US" dirty="0"/>
              <a:t>指数的拟合效果较好 </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3168855"/>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3168855"/>
            <a:ext cx="1620000" cy="144000"/>
          </a:xfrm>
        </p:spPr>
        <p:txBody>
          <a:bodyPr/>
          <a:lstStyle/>
          <a:p>
            <a:endParaRPr lang="zh-CN" altLang="en-US"/>
          </a:p>
        </p:txBody>
      </p:sp>
      <p:pic>
        <p:nvPicPr>
          <p:cNvPr id="10" name="内容占位符 9">
            <a:extLst>
              <a:ext uri="{FF2B5EF4-FFF2-40B4-BE49-F238E27FC236}">
                <a16:creationId xmlns:a16="http://schemas.microsoft.com/office/drawing/2014/main" id="{8027DE63-4191-384C-8001-559BC122E382}"/>
              </a:ext>
            </a:extLst>
          </p:cNvPr>
          <p:cNvPicPr>
            <a:picLocks noGrp="1" noChangeAspect="1"/>
          </p:cNvPicPr>
          <p:nvPr>
            <p:ph sz="quarter" idx="45"/>
          </p:nvPr>
        </p:nvPicPr>
        <p:blipFill>
          <a:blip r:embed="rId4">
            <a:extLst>
              <a:ext uri="{28A0092B-C50C-407E-A947-70E740481C1C}">
                <a14:useLocalDpi xmlns:a14="http://schemas.microsoft.com/office/drawing/2010/main" val="0"/>
              </a:ext>
            </a:extLst>
          </a:blip>
          <a:stretch>
            <a:fillRect/>
          </a:stretch>
        </p:blipFill>
        <p:spPr>
          <a:xfrm>
            <a:off x="2541798" y="3168855"/>
            <a:ext cx="4822403" cy="3095398"/>
          </a:xfrm>
        </p:spPr>
      </p:pic>
    </p:spTree>
    <p:extLst>
      <p:ext uri="{BB962C8B-B14F-4D97-AF65-F5344CB8AC3E}">
        <p14:creationId xmlns:p14="http://schemas.microsoft.com/office/powerpoint/2010/main" val="3610034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zh-CN" altLang="en-US" dirty="0"/>
              <a:t>远月预测看金融</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zh-CN" altLang="en-US" b="1" dirty="0"/>
              <a:t>远期预测主要是寻找领先指标，而领先指标主要是金融指标</a:t>
            </a:r>
            <a:r>
              <a:rPr lang="zh-CN" altLang="en-US" dirty="0"/>
              <a:t>。主要的金融数据可分为两个方面，一方面是反映信贷扩张程度的金融指标，包括</a:t>
            </a:r>
            <a:r>
              <a:rPr lang="en-US" altLang="zh-CN" dirty="0"/>
              <a:t>:</a:t>
            </a:r>
            <a:r>
              <a:rPr lang="en" altLang="zh-CN" dirty="0"/>
              <a:t>M1</a:t>
            </a:r>
            <a:r>
              <a:rPr lang="zh-CN" altLang="en" dirty="0"/>
              <a:t>、</a:t>
            </a:r>
            <a:r>
              <a:rPr lang="en" altLang="zh-CN" dirty="0"/>
              <a:t>M2</a:t>
            </a:r>
            <a:r>
              <a:rPr lang="zh-CN" altLang="en" dirty="0"/>
              <a:t>、</a:t>
            </a:r>
            <a:r>
              <a:rPr lang="zh-CN" altLang="en-US" dirty="0"/>
              <a:t>社会融资总量等；另一方面是反映信贷市场价格的金融指标，包括</a:t>
            </a:r>
            <a:r>
              <a:rPr lang="en-US" altLang="zh-CN" dirty="0"/>
              <a:t>:</a:t>
            </a:r>
            <a:r>
              <a:rPr lang="zh-CN" altLang="en-US" dirty="0"/>
              <a:t>货币市场利率</a:t>
            </a:r>
            <a:r>
              <a:rPr lang="en-US" altLang="zh-CN" dirty="0"/>
              <a:t>(</a:t>
            </a:r>
            <a:r>
              <a:rPr lang="en" altLang="zh-CN" dirty="0"/>
              <a:t>DR)</a:t>
            </a:r>
            <a:r>
              <a:rPr lang="zh-CN" altLang="en" dirty="0"/>
              <a:t>、</a:t>
            </a:r>
            <a:r>
              <a:rPr lang="zh-CN" altLang="en-US" dirty="0"/>
              <a:t>上海银行间同业拆放利率</a:t>
            </a:r>
            <a:r>
              <a:rPr lang="en-US" altLang="zh-CN" dirty="0"/>
              <a:t>(</a:t>
            </a:r>
            <a:r>
              <a:rPr lang="en" altLang="zh-CN" dirty="0"/>
              <a:t>SHIBOR)</a:t>
            </a:r>
            <a:r>
              <a:rPr lang="zh-CN" altLang="en-US" dirty="0"/>
              <a:t>等。滞后</a:t>
            </a:r>
            <a:r>
              <a:rPr lang="en-US" altLang="zh-CN" dirty="0"/>
              <a:t>6</a:t>
            </a:r>
            <a:r>
              <a:rPr lang="zh-CN" altLang="en-US" dirty="0"/>
              <a:t>个月的 </a:t>
            </a:r>
            <a:r>
              <a:rPr lang="en" altLang="zh-CN" dirty="0"/>
              <a:t>M2</a:t>
            </a:r>
            <a:r>
              <a:rPr lang="zh-CN" altLang="en-US" dirty="0"/>
              <a:t>和滞后</a:t>
            </a:r>
            <a:r>
              <a:rPr lang="en-US" altLang="zh-CN" dirty="0"/>
              <a:t>1</a:t>
            </a:r>
            <a:r>
              <a:rPr lang="zh-CN" altLang="en-US" dirty="0"/>
              <a:t>年的三月期 </a:t>
            </a:r>
            <a:r>
              <a:rPr lang="en" altLang="zh-CN" dirty="0"/>
              <a:t>SHIBOR </a:t>
            </a:r>
            <a:r>
              <a:rPr lang="zh-CN" altLang="en-US" dirty="0"/>
              <a:t>利率对于 </a:t>
            </a:r>
            <a:r>
              <a:rPr lang="en" altLang="zh-CN" dirty="0"/>
              <a:t>PMI </a:t>
            </a:r>
            <a:r>
              <a:rPr lang="zh-CN" altLang="en-US" dirty="0"/>
              <a:t>长期趋势有较好的拟合效果，因而可以向前预测</a:t>
            </a:r>
            <a:r>
              <a:rPr lang="en-US" altLang="zh-CN" dirty="0"/>
              <a:t>6</a:t>
            </a:r>
            <a:r>
              <a:rPr lang="zh-CN" altLang="en-US" dirty="0"/>
              <a:t>个月的 </a:t>
            </a:r>
            <a:r>
              <a:rPr lang="en" altLang="zh-CN" dirty="0"/>
              <a:t>PMI </a:t>
            </a:r>
            <a:r>
              <a:rPr lang="zh-CN" altLang="en-US" dirty="0"/>
              <a:t>数据。</a:t>
            </a:r>
          </a:p>
          <a:p>
            <a:endParaRPr lang="zh-CN" altLang="en-US" dirty="0"/>
          </a:p>
        </p:txBody>
      </p:sp>
      <p:pic>
        <p:nvPicPr>
          <p:cNvPr id="9" name="内容占位符 8">
            <a:extLst>
              <a:ext uri="{FF2B5EF4-FFF2-40B4-BE49-F238E27FC236}">
                <a16:creationId xmlns:a16="http://schemas.microsoft.com/office/drawing/2014/main" id="{B716A96A-F39F-594E-8DAC-FDE1363CC1BF}"/>
              </a:ext>
            </a:extLst>
          </p:cNvPr>
          <p:cNvPicPr>
            <a:picLocks noGrp="1" noChangeAspect="1"/>
          </p:cNvPicPr>
          <p:nvPr>
            <p:ph sz="quarter" idx="45"/>
          </p:nvPr>
        </p:nvPicPr>
        <p:blipFill>
          <a:blip r:embed="rId2">
            <a:extLst>
              <a:ext uri="{28A0092B-C50C-407E-A947-70E740481C1C}">
                <a14:useLocalDpi xmlns:a14="http://schemas.microsoft.com/office/drawing/2010/main" val="0"/>
              </a:ext>
            </a:extLst>
          </a:blip>
          <a:stretch>
            <a:fillRect/>
          </a:stretch>
        </p:blipFill>
        <p:spPr>
          <a:xfrm>
            <a:off x="2467830" y="3096000"/>
            <a:ext cx="4970340" cy="3115338"/>
          </a:xfrm>
        </p:spPr>
      </p:pic>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p:txBody>
          <a:bodyPr/>
          <a:lstStyle/>
          <a:p>
            <a:r>
              <a:rPr lang="zh-CN" altLang="en-US" dirty="0"/>
              <a:t>图</a:t>
            </a:r>
            <a:r>
              <a:rPr lang="en-US" altLang="zh-CN" dirty="0"/>
              <a:t>46</a:t>
            </a:r>
            <a:r>
              <a:rPr lang="zh-CN" altLang="en-US" dirty="0"/>
              <a:t>：制造业</a:t>
            </a:r>
            <a:r>
              <a:rPr lang="en" altLang="zh-CN" dirty="0"/>
              <a:t>PMI</a:t>
            </a:r>
            <a:r>
              <a:rPr lang="zh-CN" altLang="en-US" dirty="0"/>
              <a:t>指数拟合值趋势性判断较好 </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p:txBody>
          <a:bodyPr/>
          <a:lstStyle/>
          <a:p>
            <a:endParaRPr lang="zh-CN" altLang="en-US"/>
          </a:p>
        </p:txBody>
      </p:sp>
    </p:spTree>
    <p:extLst>
      <p:ext uri="{BB962C8B-B14F-4D97-AF65-F5344CB8AC3E}">
        <p14:creationId xmlns:p14="http://schemas.microsoft.com/office/powerpoint/2010/main" val="3587052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en-US" altLang="zh-CN" dirty="0">
                <a:solidFill>
                  <a:schemeClr val="tx1"/>
                </a:solidFill>
                <a:sym typeface="+mn-ea"/>
              </a:rPr>
              <a:t>PMI</a:t>
            </a:r>
            <a:r>
              <a:rPr lang="zh-CN" altLang="en-US" dirty="0">
                <a:solidFill>
                  <a:schemeClr val="tx1"/>
                </a:solidFill>
                <a:sym typeface="+mn-ea"/>
              </a:rPr>
              <a:t>的构造原理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CD44E50-10C1-9B3B-96F1-A8EFAAE75A85}"/>
                  </a:ext>
                </a:extLst>
              </p:cNvPr>
              <p:cNvSpPr>
                <a:spLocks noGrp="1"/>
              </p:cNvSpPr>
              <p:nvPr>
                <p:ph sz="quarter" idx="10"/>
              </p:nvPr>
            </p:nvSpPr>
            <p:spPr>
              <a:xfrm>
                <a:off x="486000" y="1079998"/>
                <a:ext cx="8928000" cy="5157516"/>
              </a:xfrm>
            </p:spPr>
            <p:txBody>
              <a:bodyPr>
                <a:noAutofit/>
              </a:bodyPr>
              <a:lstStyle/>
              <a:p>
                <a:pPr marL="285750" indent="-285750">
                  <a:buFont typeface="Arial" panose="020B0604020202020204" pitchFamily="34" charset="0"/>
                  <a:buChar char="•"/>
                </a:pPr>
                <a:r>
                  <a:rPr lang="zh-CN" altLang="en-US" dirty="0"/>
                  <a:t>官方 </a:t>
                </a:r>
                <a:r>
                  <a:rPr lang="en-US" altLang="zh-CN" dirty="0"/>
                  <a:t>PMI</a:t>
                </a:r>
                <a:r>
                  <a:rPr lang="zh-CN" altLang="en-US" dirty="0"/>
                  <a:t> 指标是</a:t>
                </a:r>
                <a:r>
                  <a:rPr lang="zh-CN" altLang="en-US" b="1" dirty="0"/>
                  <a:t>每月（</a:t>
                </a:r>
                <a:r>
                  <a:rPr lang="en-US" altLang="zh-CN" b="1" dirty="0"/>
                  <a:t>22-25</a:t>
                </a:r>
                <a:r>
                  <a:rPr lang="zh-CN" altLang="en-US" b="1" dirty="0"/>
                  <a:t>日）</a:t>
                </a:r>
                <a:r>
                  <a:rPr lang="zh-CN" altLang="en-US" dirty="0"/>
                  <a:t>通过对全国数千家样本企业进行</a:t>
                </a:r>
                <a:r>
                  <a:rPr lang="zh-CN" altLang="en-US" b="1" dirty="0"/>
                  <a:t>调查问卷</a:t>
                </a:r>
                <a:r>
                  <a:rPr lang="zh-CN" altLang="en-US" dirty="0"/>
                  <a:t>的方式，汇总而成的一个指标。</a:t>
                </a:r>
                <a:endParaRPr lang="en-US" altLang="zh-CN" dirty="0"/>
              </a:p>
              <a:p>
                <a:pPr marL="285750" indent="-285750">
                  <a:buFont typeface="Arial" panose="020B0604020202020204" pitchFamily="34" charset="0"/>
                  <a:buChar char="•"/>
                </a:pPr>
                <a:r>
                  <a:rPr lang="zh-CN" altLang="en-US" dirty="0"/>
                  <a:t>问题的答案只有“增加”、“持平”、“减少”三个选项（或类似表述）。</a:t>
                </a:r>
                <a:endParaRPr lang="en-US" altLang="zh-CN" dirty="0"/>
              </a:p>
              <a:p>
                <a:pPr marL="285750" indent="-285750">
                  <a:buFont typeface="Arial" panose="020B0604020202020204" pitchFamily="34" charset="0"/>
                  <a:buChar char="•"/>
                </a:pPr>
                <a:r>
                  <a:rPr lang="zh-CN" altLang="en-US" b="1" dirty="0"/>
                  <a:t>扩散指数</a:t>
                </a:r>
                <a:r>
                  <a:rPr lang="zh-CN" altLang="en-US" dirty="0"/>
                  <a:t>：正向回答的企业个数占比加上回答不变的百分比的一半。</a:t>
                </a:r>
                <a:endParaRPr lang="en-US" altLang="zh-CN" dirty="0"/>
              </a:p>
              <a:p>
                <a:pPr marL="733425" lvl="1" indent="-285750">
                  <a:buFont typeface="Wingdings" pitchFamily="2" charset="2"/>
                  <a:buChar char="p"/>
                </a:pPr>
                <a:r>
                  <a:rPr lang="zh-CN" altLang="en-US" dirty="0"/>
                  <a:t>比如在企业生产量问题上，</a:t>
                </a:r>
                <a:r>
                  <a:rPr lang="en-US" altLang="zh-CN" dirty="0"/>
                  <a:t>30%</a:t>
                </a:r>
                <a:r>
                  <a:rPr lang="zh-CN" altLang="en-US" dirty="0"/>
                  <a:t>企业回答增加，</a:t>
                </a:r>
                <a:r>
                  <a:rPr lang="en-US" altLang="zh-CN" dirty="0"/>
                  <a:t>50%</a:t>
                </a:r>
                <a:r>
                  <a:rPr lang="zh-CN" altLang="en-US" dirty="0"/>
                  <a:t>企业回答不变，</a:t>
                </a:r>
                <a:r>
                  <a:rPr lang="en-US" altLang="zh-CN" dirty="0"/>
                  <a:t>20%</a:t>
                </a:r>
                <a:r>
                  <a:rPr lang="zh-CN" altLang="en-US" dirty="0"/>
                  <a:t>企业回答减少，那么</a:t>
                </a:r>
                <a:r>
                  <a:rPr lang="en-US" altLang="zh-CN" dirty="0"/>
                  <a:t>PMI</a:t>
                </a:r>
                <a:r>
                  <a:rPr lang="zh-CN" altLang="en-US" dirty="0"/>
                  <a:t>生产分项就等于（</a:t>
                </a:r>
                <a:r>
                  <a:rPr lang="en-US" altLang="zh-CN" dirty="0"/>
                  <a:t>30%+50%/2)</a:t>
                </a:r>
                <a:r>
                  <a:rPr lang="zh-CN" altLang="en-US" dirty="0"/>
                  <a:t>，即</a:t>
                </a:r>
                <a:r>
                  <a:rPr lang="en-US" altLang="zh-CN" dirty="0"/>
                  <a:t>55%</a:t>
                </a:r>
                <a:r>
                  <a:rPr lang="zh-CN" altLang="en-US" dirty="0"/>
                  <a:t>。</a:t>
                </a:r>
                <a:endParaRPr lang="en-US" altLang="zh-CN" dirty="0"/>
              </a:p>
              <a:p>
                <a:pPr marL="285750" indent="-285750">
                  <a:buFont typeface="Arial" panose="020B0604020202020204" pitchFamily="34" charset="0"/>
                  <a:buChar char="•"/>
                </a:pPr>
                <a:r>
                  <a:rPr lang="en-US" altLang="zh-CN" dirty="0"/>
                  <a:t>PMI</a:t>
                </a:r>
                <a:r>
                  <a:rPr lang="zh-CN" altLang="en-US" dirty="0"/>
                  <a:t>指数</a:t>
                </a:r>
                <a:r>
                  <a:rPr lang="zh-CN" altLang="en-US" b="1" dirty="0"/>
                  <a:t>高于</a:t>
                </a:r>
                <a:r>
                  <a:rPr lang="en-US" altLang="zh-CN" b="1" dirty="0"/>
                  <a:t>50%</a:t>
                </a:r>
                <a:r>
                  <a:rPr lang="zh-CN" altLang="en-US" b="1" dirty="0"/>
                  <a:t>时</a:t>
                </a:r>
                <a:r>
                  <a:rPr lang="zh-CN" altLang="en-US" dirty="0"/>
                  <a:t>，表明该项指标或经济总体较上月</a:t>
                </a:r>
                <a:r>
                  <a:rPr lang="zh-CN" altLang="en-US" b="1" dirty="0"/>
                  <a:t>扩张</a:t>
                </a:r>
                <a:r>
                  <a:rPr lang="zh-CN" altLang="en-US" dirty="0"/>
                  <a:t>；</a:t>
                </a:r>
                <a:r>
                  <a:rPr lang="zh-CN" altLang="en-US" b="1" dirty="0"/>
                  <a:t>低于</a:t>
                </a:r>
                <a:r>
                  <a:rPr lang="en-US" altLang="zh-CN" b="1" dirty="0"/>
                  <a:t>50%</a:t>
                </a:r>
                <a:r>
                  <a:rPr lang="zh-CN" altLang="en-US" b="1" dirty="0"/>
                  <a:t>时</a:t>
                </a:r>
                <a:r>
                  <a:rPr lang="zh-CN" altLang="en-US" dirty="0"/>
                  <a:t>，则反映该项指标或经济较上月</a:t>
                </a:r>
                <a:r>
                  <a:rPr lang="zh-CN" altLang="en-US" b="1" dirty="0"/>
                  <a:t>收缩。</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dirty="0"/>
                  <a:t>官方</a:t>
                </a:r>
                <a:r>
                  <a:rPr lang="en-US" altLang="zh-CN" dirty="0"/>
                  <a:t>PMI</a:t>
                </a:r>
                <a:r>
                  <a:rPr lang="zh-CN" altLang="en-US" dirty="0"/>
                  <a:t>包括制造业 </a:t>
                </a:r>
                <a:r>
                  <a:rPr lang="en-US" altLang="zh-CN" dirty="0"/>
                  <a:t>PMI</a:t>
                </a:r>
                <a:r>
                  <a:rPr lang="zh-CN" altLang="en-US" dirty="0"/>
                  <a:t> 和非制造业 </a:t>
                </a:r>
                <a:r>
                  <a:rPr lang="en-US" altLang="zh-CN" dirty="0"/>
                  <a:t>PMI</a:t>
                </a:r>
                <a:r>
                  <a:rPr lang="zh-CN" altLang="en-US" dirty="0"/>
                  <a:t> 两个大部分，而制造业</a:t>
                </a:r>
                <a:r>
                  <a:rPr lang="en-US" altLang="zh-CN" dirty="0"/>
                  <a:t>PMI</a:t>
                </a:r>
                <a:r>
                  <a:rPr lang="zh-CN" altLang="en-US" dirty="0"/>
                  <a:t>由五大分类指数构成。</a:t>
                </a:r>
                <a:endParaRPr lang="en-US" altLang="zh-CN" dirty="0"/>
              </a:p>
              <a:p>
                <a:pPr marL="733425" lvl="1" indent="-285750">
                  <a:buFont typeface="Wingdings" pitchFamily="2" charset="2"/>
                  <a:buChar char="ü"/>
                </a:pPr>
                <a:r>
                  <a:rPr lang="zh-CN" altLang="en-US" dirty="0"/>
                  <a:t>新订单指数：简称新订单，指本月来自客户的产品订货数量。</a:t>
                </a:r>
                <a:endParaRPr lang="en-US" altLang="zh-CN" dirty="0"/>
              </a:p>
              <a:p>
                <a:pPr marL="733425" lvl="1" indent="-285750">
                  <a:buFont typeface="Wingdings" pitchFamily="2" charset="2"/>
                  <a:buChar char="ü"/>
                </a:pPr>
                <a:r>
                  <a:rPr lang="zh-CN" altLang="en-US" dirty="0"/>
                  <a:t>生产指数：简称生产，指本月主要产品的生产量。</a:t>
                </a:r>
                <a:endParaRPr lang="en-US" altLang="zh-CN" dirty="0"/>
              </a:p>
              <a:p>
                <a:pPr marL="733425" lvl="1" indent="-285750">
                  <a:buFont typeface="Wingdings" pitchFamily="2" charset="2"/>
                  <a:buChar char="ü"/>
                </a:pPr>
                <a:r>
                  <a:rPr lang="zh-CN" altLang="en-US" dirty="0"/>
                  <a:t>从业人员指数：简称雇员，指目前主要生产经营人员的数量。</a:t>
                </a:r>
                <a:endParaRPr lang="en-US" altLang="zh-CN" dirty="0"/>
              </a:p>
              <a:p>
                <a:pPr marL="733425" lvl="1" indent="-285750">
                  <a:buFont typeface="Wingdings" pitchFamily="2" charset="2"/>
                  <a:buChar char="ü"/>
                </a:pPr>
                <a:r>
                  <a:rPr lang="zh-CN" altLang="en-US" dirty="0"/>
                  <a:t>供应商配送时间指数：简称配送，本月主要供应商的交货时间。此为</a:t>
                </a:r>
                <a:r>
                  <a:rPr lang="zh-CN" altLang="en-US" b="1" dirty="0"/>
                  <a:t>逆指数</a:t>
                </a:r>
                <a:r>
                  <a:rPr lang="zh-CN" altLang="en-US" dirty="0"/>
                  <a:t>。</a:t>
                </a:r>
                <a:endParaRPr lang="en-US" altLang="zh-CN" dirty="0"/>
              </a:p>
              <a:p>
                <a:pPr marL="733425" lvl="1" indent="-285750">
                  <a:buFont typeface="Wingdings" pitchFamily="2" charset="2"/>
                  <a:buChar char="ü"/>
                </a:pPr>
                <a:r>
                  <a:rPr lang="zh-CN" altLang="en-US" dirty="0"/>
                  <a:t>主要原材料库存指数：简称库存，目前主要原材料（含零部件）的库存数量。</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PMI</a:t>
                </a:r>
                <a:r>
                  <a:rPr lang="zh-CN" altLang="en-US" dirty="0"/>
                  <a:t> 为其加权平均数：</a:t>
                </a:r>
                <a:r>
                  <a:rPr lang="zh-CN" altLang="en-US" b="1" dirty="0"/>
                  <a:t>新订单指数</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en-US" altLang="zh-CN" b="1" dirty="0"/>
                  <a:t>30%</a:t>
                </a:r>
                <a:r>
                  <a:rPr lang="zh-CN" altLang="en-US" b="1" dirty="0"/>
                  <a:t> </a:t>
                </a:r>
                <a:r>
                  <a:rPr lang="en-US" altLang="zh-CN" b="1" dirty="0"/>
                  <a:t>+</a:t>
                </a:r>
                <a:r>
                  <a:rPr lang="zh-CN" altLang="en-US" b="1" dirty="0"/>
                  <a:t> 生产指数</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en-US" altLang="zh-CN" b="1" dirty="0"/>
                  <a:t>25%</a:t>
                </a:r>
                <a:r>
                  <a:rPr lang="zh-CN" altLang="en-US" b="1" dirty="0"/>
                  <a:t> </a:t>
                </a:r>
                <a:r>
                  <a:rPr lang="en-US" altLang="zh-CN" b="1" dirty="0"/>
                  <a:t>+</a:t>
                </a:r>
                <a:r>
                  <a:rPr lang="zh-CN" altLang="en-US" b="1" dirty="0"/>
                  <a:t> 从业人员指数</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en-US" altLang="zh-CN" b="1" dirty="0"/>
                  <a:t>20%</a:t>
                </a:r>
                <a:r>
                  <a:rPr lang="zh-CN" altLang="en-US" b="1" dirty="0"/>
                  <a:t> </a:t>
                </a:r>
                <a:r>
                  <a:rPr lang="en-US" altLang="zh-CN" b="1" dirty="0"/>
                  <a:t>+</a:t>
                </a:r>
                <a:r>
                  <a:rPr lang="zh-CN" altLang="en-US" b="1" dirty="0"/>
                  <a:t>（</a:t>
                </a:r>
                <a:r>
                  <a:rPr lang="en-US" altLang="zh-CN" b="1" dirty="0"/>
                  <a:t>100-</a:t>
                </a:r>
                <a:r>
                  <a:rPr lang="zh-CN" altLang="en-US" b="1" dirty="0"/>
                  <a:t>供应商配送时间指数）</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en-US" altLang="zh-CN" b="1" dirty="0"/>
                  <a:t>15%</a:t>
                </a:r>
                <a:r>
                  <a:rPr lang="zh-CN" altLang="en-US" b="1" dirty="0"/>
                  <a:t> </a:t>
                </a:r>
                <a:r>
                  <a:rPr lang="en-US" altLang="zh-CN" b="1" dirty="0"/>
                  <a:t>+</a:t>
                </a:r>
                <a:r>
                  <a:rPr lang="zh-CN" altLang="en-US" b="1" dirty="0"/>
                  <a:t> 主要原材料库存</a:t>
                </a:r>
                <a14:m>
                  <m:oMath xmlns:m="http://schemas.openxmlformats.org/officeDocument/2006/math">
                    <m:r>
                      <a:rPr lang="en-US" altLang="zh-CN" b="1" i="1">
                        <a:latin typeface="Cambria Math" panose="02040503050406030204" pitchFamily="18" charset="0"/>
                        <a:ea typeface="Cambria Math" panose="02040503050406030204" pitchFamily="18" charset="0"/>
                      </a:rPr>
                      <m:t>×</m:t>
                    </m:r>
                  </m:oMath>
                </a14:m>
                <a:r>
                  <a:rPr lang="en-US" altLang="zh-CN" b="1" dirty="0"/>
                  <a:t>10%</a:t>
                </a:r>
              </a:p>
            </p:txBody>
          </p:sp>
        </mc:Choice>
        <mc:Fallback xmlns="">
          <p:sp>
            <p:nvSpPr>
              <p:cNvPr id="3" name="内容占位符 2">
                <a:extLst>
                  <a:ext uri="{FF2B5EF4-FFF2-40B4-BE49-F238E27FC236}">
                    <a16:creationId xmlns:a16="http://schemas.microsoft.com/office/drawing/2014/main" id="{2CD44E50-10C1-9B3B-96F1-A8EFAAE75A85}"/>
                  </a:ext>
                </a:extLst>
              </p:cNvPr>
              <p:cNvSpPr>
                <a:spLocks noGrp="1" noRot="1" noChangeAspect="1" noMove="1" noResize="1" noEditPoints="1" noAdjustHandles="1" noChangeArrowheads="1" noChangeShapeType="1" noTextEdit="1"/>
              </p:cNvSpPr>
              <p:nvPr>
                <p:ph sz="quarter" idx="10"/>
              </p:nvPr>
            </p:nvSpPr>
            <p:spPr>
              <a:xfrm>
                <a:off x="486000" y="1079998"/>
                <a:ext cx="8928000" cy="5157516"/>
              </a:xfrm>
              <a:blipFill>
                <a:blip r:embed="rId3"/>
                <a:stretch>
                  <a:fillRect l="-284" r="-568"/>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dirty="0">
                <a:solidFill>
                  <a:schemeClr val="tx1"/>
                </a:solidFill>
                <a:sym typeface="+mn-ea"/>
              </a:rPr>
              <a:t>风险提示</a:t>
            </a:r>
          </a:p>
        </p:txBody>
      </p:sp>
      <p:sp>
        <p:nvSpPr>
          <p:cNvPr id="3" name="内容占位符 2">
            <a:extLst>
              <a:ext uri="{FF2B5EF4-FFF2-40B4-BE49-F238E27FC236}">
                <a16:creationId xmlns:a16="http://schemas.microsoft.com/office/drawing/2014/main" id="{2CD44E50-10C1-9B3B-96F1-A8EFAAE75A85}"/>
              </a:ext>
            </a:extLst>
          </p:cNvPr>
          <p:cNvSpPr>
            <a:spLocks noGrp="1"/>
          </p:cNvSpPr>
          <p:nvPr>
            <p:ph sz="quarter" idx="10"/>
          </p:nvPr>
        </p:nvSpPr>
        <p:spPr/>
        <p:txBody>
          <a:bodyPr/>
          <a:lstStyle/>
          <a:p>
            <a:r>
              <a:rPr lang="zh-CN" altLang="en-US" dirty="0"/>
              <a:t>模型预测结果存在误差。</a:t>
            </a:r>
          </a:p>
        </p:txBody>
      </p:sp>
    </p:spTree>
    <p:extLst>
      <p:ext uri="{BB962C8B-B14F-4D97-AF65-F5344CB8AC3E}">
        <p14:creationId xmlns:p14="http://schemas.microsoft.com/office/powerpoint/2010/main" val="2031556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2540D-CB77-4BCF-B80A-42A2A0F46CB4}"/>
              </a:ext>
            </a:extLst>
          </p:cNvPr>
          <p:cNvSpPr>
            <a:spLocks noGrp="1"/>
          </p:cNvSpPr>
          <p:nvPr>
            <p:ph type="title"/>
          </p:nvPr>
        </p:nvSpPr>
        <p:spPr/>
        <p:txBody>
          <a:bodyPr/>
          <a:lstStyle/>
          <a:p>
            <a:r>
              <a:rPr lang="en-US" altLang="zh-CN" dirty="0"/>
              <a:t>PMI</a:t>
            </a:r>
            <a:r>
              <a:rPr lang="zh-CN" altLang="en-US" dirty="0"/>
              <a:t>指数的构成</a:t>
            </a:r>
          </a:p>
        </p:txBody>
      </p:sp>
      <p:pic>
        <p:nvPicPr>
          <p:cNvPr id="14" name="内容占位符 13">
            <a:extLst>
              <a:ext uri="{FF2B5EF4-FFF2-40B4-BE49-F238E27FC236}">
                <a16:creationId xmlns:a16="http://schemas.microsoft.com/office/drawing/2014/main" id="{FE4CB26E-A4DA-9D41-8B9B-D2ECD9207DC4}"/>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547129" y="1376914"/>
            <a:ext cx="4256797" cy="4884716"/>
          </a:xfrm>
        </p:spPr>
      </p:pic>
      <p:sp>
        <p:nvSpPr>
          <p:cNvPr id="5" name="文本占位符 4">
            <a:extLst>
              <a:ext uri="{FF2B5EF4-FFF2-40B4-BE49-F238E27FC236}">
                <a16:creationId xmlns:a16="http://schemas.microsoft.com/office/drawing/2014/main" id="{91F66644-D951-D717-57A6-9EF5BB87AFEF}"/>
              </a:ext>
            </a:extLst>
          </p:cNvPr>
          <p:cNvSpPr>
            <a:spLocks noGrp="1"/>
          </p:cNvSpPr>
          <p:nvPr>
            <p:ph type="body" sz="quarter" idx="14"/>
          </p:nvPr>
        </p:nvSpPr>
        <p:spPr>
          <a:xfrm>
            <a:off x="486000" y="1088914"/>
            <a:ext cx="4320000" cy="288000"/>
          </a:xfrm>
        </p:spPr>
        <p:txBody>
          <a:bodyPr/>
          <a:lstStyle/>
          <a:p>
            <a:r>
              <a:rPr lang="zh-CN" altLang="en-US" dirty="0"/>
              <a:t>图</a:t>
            </a:r>
            <a:r>
              <a:rPr lang="en-US" altLang="zh-CN" dirty="0"/>
              <a:t>2</a:t>
            </a:r>
            <a:r>
              <a:rPr lang="zh-CN" altLang="en-US" dirty="0"/>
              <a:t>：制造业采购经理调查问卷</a:t>
            </a:r>
          </a:p>
        </p:txBody>
      </p:sp>
      <p:pic>
        <p:nvPicPr>
          <p:cNvPr id="16" name="内容占位符 15">
            <a:extLst>
              <a:ext uri="{FF2B5EF4-FFF2-40B4-BE49-F238E27FC236}">
                <a16:creationId xmlns:a16="http://schemas.microsoft.com/office/drawing/2014/main" id="{9A214577-242F-6B40-AE7D-C2F0E108CBA7}"/>
              </a:ext>
            </a:extLst>
          </p:cNvPr>
          <p:cNvPicPr>
            <a:picLocks noGrp="1" noChangeAspect="1"/>
          </p:cNvPicPr>
          <p:nvPr>
            <p:ph sz="quarter" idx="47"/>
          </p:nvPr>
        </p:nvPicPr>
        <p:blipFill>
          <a:blip r:embed="rId4">
            <a:extLst>
              <a:ext uri="{28A0092B-C50C-407E-A947-70E740481C1C}">
                <a14:useLocalDpi xmlns:a14="http://schemas.microsoft.com/office/drawing/2010/main" val="0"/>
              </a:ext>
            </a:extLst>
          </a:blip>
          <a:stretch>
            <a:fillRect/>
          </a:stretch>
        </p:blipFill>
        <p:spPr>
          <a:xfrm>
            <a:off x="5171912" y="2409915"/>
            <a:ext cx="4319587" cy="2818713"/>
          </a:xfrm>
        </p:spPr>
      </p:pic>
      <p:sp>
        <p:nvSpPr>
          <p:cNvPr id="7" name="文本占位符 6">
            <a:extLst>
              <a:ext uri="{FF2B5EF4-FFF2-40B4-BE49-F238E27FC236}">
                <a16:creationId xmlns:a16="http://schemas.microsoft.com/office/drawing/2014/main" id="{352A456D-21E9-17F9-E02B-A30461FD593B}"/>
              </a:ext>
            </a:extLst>
          </p:cNvPr>
          <p:cNvSpPr>
            <a:spLocks noGrp="1"/>
          </p:cNvSpPr>
          <p:nvPr>
            <p:ph type="body" sz="quarter" idx="48"/>
          </p:nvPr>
        </p:nvSpPr>
        <p:spPr>
          <a:xfrm>
            <a:off x="5094407" y="1088914"/>
            <a:ext cx="4320000" cy="288000"/>
          </a:xfrm>
        </p:spPr>
        <p:txBody>
          <a:bodyPr/>
          <a:lstStyle/>
          <a:p>
            <a:r>
              <a:rPr lang="zh-CN" altLang="en-US" dirty="0"/>
              <a:t>图三：制造业</a:t>
            </a:r>
            <a:r>
              <a:rPr lang="en-US" altLang="zh-CN" dirty="0"/>
              <a:t>PMI</a:t>
            </a:r>
            <a:r>
              <a:rPr lang="zh-CN" altLang="en-US" dirty="0"/>
              <a:t>分项指数构成</a:t>
            </a:r>
          </a:p>
        </p:txBody>
      </p:sp>
      <p:sp>
        <p:nvSpPr>
          <p:cNvPr id="8" name="文本占位符 7">
            <a:extLst>
              <a:ext uri="{FF2B5EF4-FFF2-40B4-BE49-F238E27FC236}">
                <a16:creationId xmlns:a16="http://schemas.microsoft.com/office/drawing/2014/main" id="{CC9B04F6-E132-02E6-5C11-2176567F0EB9}"/>
              </a:ext>
            </a:extLst>
          </p:cNvPr>
          <p:cNvSpPr>
            <a:spLocks noGrp="1"/>
          </p:cNvSpPr>
          <p:nvPr>
            <p:ph type="body" sz="quarter" idx="49"/>
          </p:nvPr>
        </p:nvSpPr>
        <p:spPr>
          <a:xfrm>
            <a:off x="486000" y="1448914"/>
            <a:ext cx="1620000" cy="144000"/>
          </a:xfrm>
        </p:spPr>
        <p:txBody>
          <a:bodyPr/>
          <a:lstStyle/>
          <a:p>
            <a:endParaRPr lang="zh-CN" altLang="en-US"/>
          </a:p>
        </p:txBody>
      </p:sp>
      <p:sp>
        <p:nvSpPr>
          <p:cNvPr id="9" name="文本占位符 8">
            <a:extLst>
              <a:ext uri="{FF2B5EF4-FFF2-40B4-BE49-F238E27FC236}">
                <a16:creationId xmlns:a16="http://schemas.microsoft.com/office/drawing/2014/main" id="{41F37440-E8FD-6A2D-51B7-DFC50F69764B}"/>
              </a:ext>
            </a:extLst>
          </p:cNvPr>
          <p:cNvSpPr>
            <a:spLocks noGrp="1"/>
          </p:cNvSpPr>
          <p:nvPr>
            <p:ph type="body" sz="quarter" idx="50"/>
          </p:nvPr>
        </p:nvSpPr>
        <p:spPr>
          <a:xfrm>
            <a:off x="5085353" y="1448914"/>
            <a:ext cx="1620000" cy="144000"/>
          </a:xfrm>
        </p:spPr>
        <p:txBody>
          <a:bodyPr/>
          <a:lstStyle/>
          <a:p>
            <a:endParaRPr lang="zh-CN" altLang="en-US"/>
          </a:p>
        </p:txBody>
      </p:sp>
      <p:sp>
        <p:nvSpPr>
          <p:cNvPr id="10" name="文本占位符 9">
            <a:extLst>
              <a:ext uri="{FF2B5EF4-FFF2-40B4-BE49-F238E27FC236}">
                <a16:creationId xmlns:a16="http://schemas.microsoft.com/office/drawing/2014/main" id="{452BC70F-FA7E-9FF6-4A77-8FEA0C720129}"/>
              </a:ext>
            </a:extLst>
          </p:cNvPr>
          <p:cNvSpPr>
            <a:spLocks noGrp="1"/>
          </p:cNvSpPr>
          <p:nvPr>
            <p:ph type="body" sz="quarter" idx="51"/>
          </p:nvPr>
        </p:nvSpPr>
        <p:spPr>
          <a:xfrm>
            <a:off x="7794000" y="1448914"/>
            <a:ext cx="1620000" cy="144000"/>
          </a:xfrm>
        </p:spPr>
        <p:txBody>
          <a:bodyPr/>
          <a:lstStyle/>
          <a:p>
            <a:endParaRPr lang="zh-CN" altLang="en-US"/>
          </a:p>
        </p:txBody>
      </p:sp>
      <p:sp>
        <p:nvSpPr>
          <p:cNvPr id="11" name="文本占位符 10">
            <a:extLst>
              <a:ext uri="{FF2B5EF4-FFF2-40B4-BE49-F238E27FC236}">
                <a16:creationId xmlns:a16="http://schemas.microsoft.com/office/drawing/2014/main" id="{26DFD451-5AA9-1582-0A53-5B91D386AC34}"/>
              </a:ext>
            </a:extLst>
          </p:cNvPr>
          <p:cNvSpPr>
            <a:spLocks noGrp="1"/>
          </p:cNvSpPr>
          <p:nvPr>
            <p:ph type="body" sz="quarter" idx="52"/>
          </p:nvPr>
        </p:nvSpPr>
        <p:spPr>
          <a:xfrm>
            <a:off x="3183926" y="1448914"/>
            <a:ext cx="1620000" cy="144000"/>
          </a:xfrm>
        </p:spPr>
        <p:txBody>
          <a:bodyPr/>
          <a:lstStyle/>
          <a:p>
            <a:endParaRPr lang="zh-CN" altLang="en-US"/>
          </a:p>
        </p:txBody>
      </p:sp>
      <p:sp>
        <p:nvSpPr>
          <p:cNvPr id="12" name="文本框 11">
            <a:extLst>
              <a:ext uri="{FF2B5EF4-FFF2-40B4-BE49-F238E27FC236}">
                <a16:creationId xmlns:a16="http://schemas.microsoft.com/office/drawing/2014/main" id="{464F6BCF-109B-C94C-B9A2-04099461B8C3}"/>
              </a:ext>
            </a:extLst>
          </p:cNvPr>
          <p:cNvSpPr txBox="1"/>
          <p:nvPr/>
        </p:nvSpPr>
        <p:spPr>
          <a:xfrm>
            <a:off x="587829" y="1785257"/>
            <a:ext cx="0" cy="0"/>
          </a:xfrm>
          <a:prstGeom prst="rect">
            <a:avLst/>
          </a:prstGeom>
          <a:noFill/>
          <a:ln>
            <a:solidFill>
              <a:srgbClr val="000000"/>
            </a:solidFill>
          </a:ln>
        </p:spPr>
        <p:txBody>
          <a:bodyPr wrap="none" lIns="18000" tIns="18000" rIns="18000" bIns="18000" rtlCol="0" anchor="ctr" anchorCtr="0">
            <a:noAutofit/>
          </a:bodyPr>
          <a:lstStyle/>
          <a:p>
            <a:pPr marL="0" indent="0" algn="ctr">
              <a:spcBef>
                <a:spcPts val="300"/>
              </a:spcBef>
              <a:buSzPct val="80000"/>
              <a:buFontTx/>
              <a:buNone/>
            </a:pPr>
            <a:endParaRPr kumimoji="1" lang="zh-CN" altLang="en-US" sz="1200" dirty="0">
              <a:solidFill>
                <a:srgbClr val="000000"/>
              </a:solidFill>
            </a:endParaRPr>
          </a:p>
        </p:txBody>
      </p:sp>
    </p:spTree>
    <p:extLst>
      <p:ext uri="{BB962C8B-B14F-4D97-AF65-F5344CB8AC3E}">
        <p14:creationId xmlns:p14="http://schemas.microsoft.com/office/powerpoint/2010/main" val="2262522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的分项及对应指标含义</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a:xfrm>
            <a:off x="484941" y="1080000"/>
            <a:ext cx="8928000" cy="582594"/>
          </a:xfrm>
        </p:spPr>
        <p:txBody>
          <a:bodyPr/>
          <a:lstStyle/>
          <a:p>
            <a:r>
              <a:rPr lang="zh-CN" altLang="en-US" dirty="0"/>
              <a:t>制造业 </a:t>
            </a:r>
            <a:r>
              <a:rPr lang="en-US" altLang="zh-CN" dirty="0"/>
              <a:t>PMI</a:t>
            </a:r>
            <a:r>
              <a:rPr lang="zh-CN" altLang="en-US" dirty="0"/>
              <a:t> 除了</a:t>
            </a:r>
            <a:r>
              <a:rPr lang="en-US" altLang="zh-CN" dirty="0"/>
              <a:t>5</a:t>
            </a:r>
            <a:r>
              <a:rPr lang="zh-CN" altLang="en-US" dirty="0"/>
              <a:t>大指标外，还有</a:t>
            </a:r>
            <a:r>
              <a:rPr lang="en-US" altLang="zh-CN" dirty="0"/>
              <a:t>8</a:t>
            </a:r>
            <a:r>
              <a:rPr lang="zh-CN" altLang="en-US" dirty="0"/>
              <a:t>大指标，</a:t>
            </a:r>
            <a:r>
              <a:rPr lang="zh-CN" altLang="en-US" b="1" dirty="0"/>
              <a:t>一共</a:t>
            </a:r>
            <a:r>
              <a:rPr lang="en-US" altLang="zh-CN" b="1" dirty="0"/>
              <a:t>13</a:t>
            </a:r>
            <a:r>
              <a:rPr lang="zh-CN" altLang="en-US" b="1" dirty="0"/>
              <a:t>项指标</a:t>
            </a:r>
            <a:r>
              <a:rPr lang="zh-CN" altLang="en-US" dirty="0"/>
              <a:t>，均十分重要。</a:t>
            </a:r>
          </a:p>
        </p:txBody>
      </p:sp>
      <p:pic>
        <p:nvPicPr>
          <p:cNvPr id="9" name="内容占位符 8">
            <a:extLst>
              <a:ext uri="{FF2B5EF4-FFF2-40B4-BE49-F238E27FC236}">
                <a16:creationId xmlns:a16="http://schemas.microsoft.com/office/drawing/2014/main" id="{1AC03516-8800-4A42-AAC0-15B94E41935D}"/>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1291800" y="1999881"/>
            <a:ext cx="7314282" cy="4216469"/>
          </a:xfrm>
        </p:spPr>
      </p:pic>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1567881"/>
            <a:ext cx="8928000" cy="288000"/>
          </a:xfrm>
        </p:spPr>
        <p:txBody>
          <a:bodyPr/>
          <a:lstStyle/>
          <a:p>
            <a:r>
              <a:rPr lang="zh-CN" altLang="en-US" dirty="0"/>
              <a:t>图</a:t>
            </a:r>
            <a:r>
              <a:rPr lang="en-US" altLang="zh-CN" dirty="0"/>
              <a:t>4</a:t>
            </a:r>
            <a:r>
              <a:rPr lang="zh-CN" altLang="en-US" dirty="0"/>
              <a:t>：</a:t>
            </a:r>
            <a:r>
              <a:rPr lang="en-US" altLang="zh-CN" dirty="0"/>
              <a:t>PMI</a:t>
            </a:r>
            <a:r>
              <a:rPr lang="zh-CN" altLang="en-US" dirty="0"/>
              <a:t>的</a:t>
            </a:r>
            <a:r>
              <a:rPr lang="en-US" altLang="zh-CN" dirty="0"/>
              <a:t>13</a:t>
            </a:r>
            <a:r>
              <a:rPr lang="zh-CN" altLang="en-US" dirty="0"/>
              <a:t>个分项及对应指标含义</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1927881"/>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1927881"/>
            <a:ext cx="1620000" cy="144000"/>
          </a:xfrm>
        </p:spPr>
        <p:txBody>
          <a:bodyPr/>
          <a:lstStyle/>
          <a:p>
            <a:endParaRPr lang="zh-CN" altLang="en-US"/>
          </a:p>
        </p:txBody>
      </p:sp>
    </p:spTree>
    <p:extLst>
      <p:ext uri="{BB962C8B-B14F-4D97-AF65-F5344CB8AC3E}">
        <p14:creationId xmlns:p14="http://schemas.microsoft.com/office/powerpoint/2010/main" val="2299285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dirty="0">
                <a:solidFill>
                  <a:schemeClr val="tx1"/>
                </a:solidFill>
                <a:sym typeface="+mn-ea"/>
              </a:rPr>
              <a:t>非制造业</a:t>
            </a:r>
            <a:r>
              <a:rPr lang="en-US" altLang="zh-CN" dirty="0">
                <a:solidFill>
                  <a:schemeClr val="tx1"/>
                </a:solidFill>
                <a:sym typeface="+mn-ea"/>
              </a:rPr>
              <a:t>PMI</a:t>
            </a:r>
            <a:r>
              <a:rPr lang="zh-CN" altLang="en-US" dirty="0">
                <a:solidFill>
                  <a:schemeClr val="tx1"/>
                </a:solidFill>
                <a:sym typeface="+mn-ea"/>
              </a:rPr>
              <a:t>指标</a:t>
            </a:r>
          </a:p>
        </p:txBody>
      </p:sp>
      <p:sp>
        <p:nvSpPr>
          <p:cNvPr id="3" name="内容占位符 2">
            <a:extLst>
              <a:ext uri="{FF2B5EF4-FFF2-40B4-BE49-F238E27FC236}">
                <a16:creationId xmlns:a16="http://schemas.microsoft.com/office/drawing/2014/main" id="{2CD44E50-10C1-9B3B-96F1-A8EFAAE75A85}"/>
              </a:ext>
            </a:extLst>
          </p:cNvPr>
          <p:cNvSpPr>
            <a:spLocks noGrp="1"/>
          </p:cNvSpPr>
          <p:nvPr>
            <p:ph sz="quarter" idx="10"/>
          </p:nvPr>
        </p:nvSpPr>
        <p:spPr>
          <a:xfrm>
            <a:off x="486000" y="1079998"/>
            <a:ext cx="8928000" cy="3078345"/>
          </a:xfrm>
        </p:spPr>
        <p:txBody>
          <a:bodyPr>
            <a:noAutofit/>
          </a:bodyPr>
          <a:lstStyle/>
          <a:p>
            <a:pPr marL="285750" indent="-285750">
              <a:buFont typeface="Arial" panose="020B0604020202020204" pitchFamily="34" charset="0"/>
              <a:buChar char="•"/>
            </a:pPr>
            <a:r>
              <a:rPr lang="zh-CN" altLang="en-US" dirty="0"/>
              <a:t>非制造业 </a:t>
            </a:r>
            <a:r>
              <a:rPr lang="en-US" altLang="zh-CN" dirty="0"/>
              <a:t>PMI</a:t>
            </a:r>
            <a:r>
              <a:rPr lang="zh-CN" altLang="en-US" dirty="0"/>
              <a:t> 与制造业 </a:t>
            </a:r>
            <a:r>
              <a:rPr lang="en-US" altLang="zh-CN" dirty="0"/>
              <a:t>PMI</a:t>
            </a:r>
            <a:r>
              <a:rPr lang="zh-CN" altLang="en-US" dirty="0"/>
              <a:t> 构造</a:t>
            </a:r>
            <a:r>
              <a:rPr lang="zh-CN" altLang="en-US" b="1" dirty="0"/>
              <a:t>基本类似</a:t>
            </a:r>
            <a:r>
              <a:rPr lang="zh-CN" altLang="en-US" dirty="0"/>
              <a:t>。非制造业 </a:t>
            </a:r>
            <a:r>
              <a:rPr lang="en-US" altLang="zh-CN" dirty="0"/>
              <a:t>PMI</a:t>
            </a:r>
            <a:r>
              <a:rPr lang="zh-CN" altLang="en-US" dirty="0"/>
              <a:t> 采用国际通行的扩散指数方法。</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非制造业采购经理指数包括：商务活动、新订单（业务需求）、出口、在手订单、存货、中间投入价格、收费价格、从业人员、供应商配送时间、业务活动预期等</a:t>
            </a:r>
            <a:r>
              <a:rPr lang="en-US" altLang="zh-CN" dirty="0"/>
              <a:t>10</a:t>
            </a:r>
            <a:r>
              <a:rPr lang="zh-CN" altLang="en-US" dirty="0"/>
              <a:t>个分类指数。</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非制造业</a:t>
            </a:r>
            <a:r>
              <a:rPr lang="zh-CN" altLang="en-US" b="1" dirty="0"/>
              <a:t>没有合成指数</a:t>
            </a:r>
            <a:r>
              <a:rPr lang="zh-CN" altLang="en-US" dirty="0"/>
              <a:t>，国际上通常用商务活动指数反映非制造业经济发展的总体变化情况，市场较为关心的是</a:t>
            </a:r>
            <a:r>
              <a:rPr lang="zh-CN" altLang="en-US" b="1" dirty="0"/>
              <a:t>建筑业和服务业的商务活动指数</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结合制造业 </a:t>
            </a:r>
            <a:r>
              <a:rPr lang="en-US" altLang="zh-CN" dirty="0"/>
              <a:t>PMI</a:t>
            </a:r>
            <a:r>
              <a:rPr lang="zh-CN" altLang="en-US" dirty="0"/>
              <a:t> 和非制造业 </a:t>
            </a:r>
            <a:r>
              <a:rPr lang="en-US" altLang="zh-CN" dirty="0"/>
              <a:t>PMI</a:t>
            </a:r>
            <a:r>
              <a:rPr lang="zh-CN" altLang="en-US" dirty="0"/>
              <a:t> 之后，就可以得到综合 </a:t>
            </a:r>
            <a:r>
              <a:rPr lang="en-US" altLang="zh-CN" dirty="0"/>
              <a:t>PMI</a:t>
            </a:r>
            <a:r>
              <a:rPr lang="zh-CN" altLang="en-US" dirty="0"/>
              <a:t> 产出指数，具体而言，综合 </a:t>
            </a:r>
            <a:r>
              <a:rPr lang="en-US" altLang="zh-CN" dirty="0"/>
              <a:t>PMI</a:t>
            </a:r>
            <a:r>
              <a:rPr lang="zh-CN" altLang="en-US" dirty="0"/>
              <a:t>产出指数由制造业生产指数与非制造业商务活动指数</a:t>
            </a:r>
            <a:r>
              <a:rPr lang="zh-CN" altLang="en-US" b="1" dirty="0"/>
              <a:t>加权求和</a:t>
            </a:r>
            <a:r>
              <a:rPr lang="zh-CN" altLang="en-US" dirty="0"/>
              <a:t>而成，权数分别为</a:t>
            </a:r>
            <a:r>
              <a:rPr lang="zh-CN" altLang="en-US" b="1" dirty="0"/>
              <a:t>制造业和非制造业占</a:t>
            </a:r>
            <a:r>
              <a:rPr lang="en-US" altLang="zh-CN" b="1" dirty="0"/>
              <a:t>GDP</a:t>
            </a:r>
            <a:r>
              <a:rPr lang="zh-CN" altLang="en-US" b="1" dirty="0"/>
              <a:t>的比重</a:t>
            </a:r>
            <a:r>
              <a:rPr lang="zh-CN" altLang="en-US" dirty="0"/>
              <a:t>。</a:t>
            </a:r>
            <a:endParaRPr lang="en-US" altLang="zh-CN" dirty="0"/>
          </a:p>
        </p:txBody>
      </p:sp>
    </p:spTree>
    <p:extLst>
      <p:ext uri="{BB962C8B-B14F-4D97-AF65-F5344CB8AC3E}">
        <p14:creationId xmlns:p14="http://schemas.microsoft.com/office/powerpoint/2010/main" val="149518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BCFAF-025E-E60B-02A0-DBF26983AAB0}"/>
              </a:ext>
            </a:extLst>
          </p:cNvPr>
          <p:cNvSpPr>
            <a:spLocks noGrp="1"/>
          </p:cNvSpPr>
          <p:nvPr>
            <p:ph type="title"/>
          </p:nvPr>
        </p:nvSpPr>
        <p:spPr/>
        <p:txBody>
          <a:bodyPr/>
          <a:lstStyle/>
          <a:p>
            <a:r>
              <a:rPr lang="en-US" altLang="zh-CN" dirty="0"/>
              <a:t>PMI</a:t>
            </a:r>
            <a:r>
              <a:rPr lang="zh-CN" altLang="en-US" dirty="0"/>
              <a:t>的季节性</a:t>
            </a:r>
          </a:p>
        </p:txBody>
      </p:sp>
      <p:sp>
        <p:nvSpPr>
          <p:cNvPr id="3" name="内容占位符 2">
            <a:extLst>
              <a:ext uri="{FF2B5EF4-FFF2-40B4-BE49-F238E27FC236}">
                <a16:creationId xmlns:a16="http://schemas.microsoft.com/office/drawing/2014/main" id="{8D615B80-F3AD-251F-9EA8-EC1D07A16177}"/>
              </a:ext>
            </a:extLst>
          </p:cNvPr>
          <p:cNvSpPr>
            <a:spLocks noGrp="1"/>
          </p:cNvSpPr>
          <p:nvPr>
            <p:ph sz="quarter" idx="10"/>
          </p:nvPr>
        </p:nvSpPr>
        <p:spPr/>
        <p:txBody>
          <a:bodyPr/>
          <a:lstStyle/>
          <a:p>
            <a:r>
              <a:rPr lang="zh-CN" altLang="en-US" dirty="0"/>
              <a:t>统计局最终公布的数据是季调后的数据，</a:t>
            </a:r>
            <a:r>
              <a:rPr lang="zh-CN" altLang="en-US" b="1" dirty="0"/>
              <a:t>但 </a:t>
            </a:r>
            <a:r>
              <a:rPr lang="en-US" altLang="zh-CN" b="1" dirty="0"/>
              <a:t>PMI</a:t>
            </a:r>
            <a:r>
              <a:rPr lang="zh-CN" altLang="en-US" b="1" dirty="0"/>
              <a:t> 还是有较强的季节性</a:t>
            </a:r>
            <a:r>
              <a:rPr lang="zh-CN" altLang="en-US" dirty="0"/>
              <a:t>。</a:t>
            </a:r>
            <a:r>
              <a:rPr lang="en-US" altLang="zh-CN" dirty="0"/>
              <a:t>PMI</a:t>
            </a:r>
            <a:r>
              <a:rPr lang="zh-CN" altLang="en-US" dirty="0"/>
              <a:t> 统计的是环比变化，那么季节性就无法避免，最明显的季节性就是春节效应。</a:t>
            </a:r>
            <a:endParaRPr lang="en-US" altLang="zh-CN" dirty="0"/>
          </a:p>
        </p:txBody>
      </p:sp>
      <p:sp>
        <p:nvSpPr>
          <p:cNvPr id="5" name="文本占位符 4">
            <a:extLst>
              <a:ext uri="{FF2B5EF4-FFF2-40B4-BE49-F238E27FC236}">
                <a16:creationId xmlns:a16="http://schemas.microsoft.com/office/drawing/2014/main" id="{EA2B9466-6FF2-8997-49FF-C1288888630B}"/>
              </a:ext>
            </a:extLst>
          </p:cNvPr>
          <p:cNvSpPr>
            <a:spLocks noGrp="1"/>
          </p:cNvSpPr>
          <p:nvPr>
            <p:ph type="body" sz="quarter" idx="14"/>
          </p:nvPr>
        </p:nvSpPr>
        <p:spPr>
          <a:xfrm>
            <a:off x="484941" y="1840022"/>
            <a:ext cx="8928000" cy="288000"/>
          </a:xfrm>
        </p:spPr>
        <p:txBody>
          <a:bodyPr/>
          <a:lstStyle/>
          <a:p>
            <a:r>
              <a:rPr lang="zh-CN" altLang="en-US" dirty="0"/>
              <a:t>图</a:t>
            </a:r>
            <a:r>
              <a:rPr lang="en-US" altLang="zh-CN" dirty="0"/>
              <a:t>5</a:t>
            </a:r>
            <a:r>
              <a:rPr lang="zh-CN" altLang="en-US" dirty="0"/>
              <a:t>：官方发布的制造业</a:t>
            </a:r>
            <a:r>
              <a:rPr lang="en-US" altLang="zh-CN" dirty="0"/>
              <a:t>PMI</a:t>
            </a:r>
            <a:r>
              <a:rPr lang="zh-CN" altLang="en-US" dirty="0"/>
              <a:t>仍残存一部分季节性</a:t>
            </a:r>
          </a:p>
        </p:txBody>
      </p:sp>
      <p:sp>
        <p:nvSpPr>
          <p:cNvPr id="6" name="文本占位符 5">
            <a:extLst>
              <a:ext uri="{FF2B5EF4-FFF2-40B4-BE49-F238E27FC236}">
                <a16:creationId xmlns:a16="http://schemas.microsoft.com/office/drawing/2014/main" id="{89CAD9B5-1606-C6A4-E98D-517826C76D07}"/>
              </a:ext>
            </a:extLst>
          </p:cNvPr>
          <p:cNvSpPr>
            <a:spLocks noGrp="1"/>
          </p:cNvSpPr>
          <p:nvPr>
            <p:ph type="body" sz="quarter" idx="47"/>
          </p:nvPr>
        </p:nvSpPr>
        <p:spPr>
          <a:xfrm>
            <a:off x="484188" y="2200022"/>
            <a:ext cx="1620000" cy="144000"/>
          </a:xfrm>
        </p:spPr>
        <p:txBody>
          <a:bodyPr/>
          <a:lstStyle/>
          <a:p>
            <a:endParaRPr lang="zh-CN" altLang="en-US"/>
          </a:p>
        </p:txBody>
      </p:sp>
      <p:sp>
        <p:nvSpPr>
          <p:cNvPr id="7" name="文本占位符 6">
            <a:extLst>
              <a:ext uri="{FF2B5EF4-FFF2-40B4-BE49-F238E27FC236}">
                <a16:creationId xmlns:a16="http://schemas.microsoft.com/office/drawing/2014/main" id="{F163A418-2BFF-9F9A-619C-1CC9A8B344B5}"/>
              </a:ext>
            </a:extLst>
          </p:cNvPr>
          <p:cNvSpPr>
            <a:spLocks noGrp="1"/>
          </p:cNvSpPr>
          <p:nvPr>
            <p:ph type="body" sz="quarter" idx="48"/>
          </p:nvPr>
        </p:nvSpPr>
        <p:spPr>
          <a:xfrm>
            <a:off x="7792941" y="2200022"/>
            <a:ext cx="1620000" cy="144000"/>
          </a:xfrm>
        </p:spPr>
        <p:txBody>
          <a:bodyPr/>
          <a:lstStyle/>
          <a:p>
            <a:endParaRPr lang="zh-CN" altLang="en-US"/>
          </a:p>
        </p:txBody>
      </p:sp>
      <p:pic>
        <p:nvPicPr>
          <p:cNvPr id="11" name="内容占位符 10">
            <a:extLst>
              <a:ext uri="{FF2B5EF4-FFF2-40B4-BE49-F238E27FC236}">
                <a16:creationId xmlns:a16="http://schemas.microsoft.com/office/drawing/2014/main" id="{DE8247EE-D748-4049-A35F-C2E96D874916}"/>
              </a:ext>
            </a:extLst>
          </p:cNvPr>
          <p:cNvPicPr>
            <a:picLocks noGrp="1" noChangeAspect="1"/>
          </p:cNvPicPr>
          <p:nvPr>
            <p:ph sz="quarter" idx="45"/>
          </p:nvPr>
        </p:nvPicPr>
        <p:blipFill>
          <a:blip r:embed="rId3">
            <a:extLst>
              <a:ext uri="{28A0092B-C50C-407E-A947-70E740481C1C}">
                <a14:useLocalDpi xmlns:a14="http://schemas.microsoft.com/office/drawing/2010/main" val="0"/>
              </a:ext>
            </a:extLst>
          </a:blip>
          <a:stretch>
            <a:fillRect/>
          </a:stretch>
        </p:blipFill>
        <p:spPr>
          <a:xfrm>
            <a:off x="1410273" y="2344022"/>
            <a:ext cx="7085453" cy="3893492"/>
          </a:xfrm>
        </p:spPr>
      </p:pic>
    </p:spTree>
    <p:extLst>
      <p:ext uri="{BB962C8B-B14F-4D97-AF65-F5344CB8AC3E}">
        <p14:creationId xmlns:p14="http://schemas.microsoft.com/office/powerpoint/2010/main" val="1897739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03D4C-F3AD-9555-6AE4-A512D8351E7F}"/>
              </a:ext>
            </a:extLst>
          </p:cNvPr>
          <p:cNvSpPr>
            <a:spLocks noGrp="1"/>
          </p:cNvSpPr>
          <p:nvPr>
            <p:ph type="title"/>
          </p:nvPr>
        </p:nvSpPr>
        <p:spPr/>
        <p:txBody>
          <a:bodyPr/>
          <a:lstStyle/>
          <a:p>
            <a:r>
              <a:rPr lang="zh-CN" altLang="en-US" dirty="0"/>
              <a:t>目录</a:t>
            </a:r>
          </a:p>
        </p:txBody>
      </p:sp>
      <p:sp>
        <p:nvSpPr>
          <p:cNvPr id="3" name="文本占位符 2">
            <a:extLst>
              <a:ext uri="{FF2B5EF4-FFF2-40B4-BE49-F238E27FC236}">
                <a16:creationId xmlns:a16="http://schemas.microsoft.com/office/drawing/2014/main" id="{108F9258-6AF7-1BC2-F5F0-FE79380E35FC}"/>
              </a:ext>
            </a:extLst>
          </p:cNvPr>
          <p:cNvSpPr>
            <a:spLocks noGrp="1"/>
          </p:cNvSpPr>
          <p:nvPr>
            <p:ph type="body" sz="quarter" idx="16"/>
          </p:nvPr>
        </p:nvSpPr>
        <p:spPr/>
        <p:txBody>
          <a:bodyPr/>
          <a:lstStyle/>
          <a:p>
            <a:r>
              <a:rPr lang="zh-CN" altLang="en-US" dirty="0"/>
              <a:t>第一部分</a:t>
            </a:r>
            <a:r>
              <a:rPr lang="en-US" altLang="zh-CN" dirty="0"/>
              <a:t>	PMI</a:t>
            </a:r>
            <a:r>
              <a:rPr lang="zh-CN" altLang="en-US" dirty="0"/>
              <a:t>的</a:t>
            </a:r>
            <a:r>
              <a:rPr lang="en-US" altLang="zh-CN" dirty="0"/>
              <a:t>ABC</a:t>
            </a:r>
            <a:endParaRPr lang="zh-CN" altLang="en-US" dirty="0"/>
          </a:p>
        </p:txBody>
      </p:sp>
      <p:sp>
        <p:nvSpPr>
          <p:cNvPr id="4" name="文本占位符 3">
            <a:extLst>
              <a:ext uri="{FF2B5EF4-FFF2-40B4-BE49-F238E27FC236}">
                <a16:creationId xmlns:a16="http://schemas.microsoft.com/office/drawing/2014/main" id="{1A7CCD5D-8DF1-B2C0-4DD1-396E5E878862}"/>
              </a:ext>
            </a:extLst>
          </p:cNvPr>
          <p:cNvSpPr>
            <a:spLocks noGrp="1"/>
          </p:cNvSpPr>
          <p:nvPr>
            <p:ph type="body" sz="quarter" idx="17"/>
          </p:nvPr>
        </p:nvSpPr>
        <p:spPr/>
        <p:txBody>
          <a:bodyPr/>
          <a:lstStyle/>
          <a:p>
            <a:r>
              <a:rPr lang="zh-CN" altLang="en-US" dirty="0"/>
              <a:t>第二部分 </a:t>
            </a:r>
            <a:r>
              <a:rPr lang="en-US" altLang="zh-CN" dirty="0"/>
              <a:t>PMI</a:t>
            </a:r>
            <a:r>
              <a:rPr lang="zh-CN" altLang="en-US" dirty="0"/>
              <a:t>的分析框架</a:t>
            </a:r>
          </a:p>
        </p:txBody>
      </p:sp>
      <p:sp>
        <p:nvSpPr>
          <p:cNvPr id="5" name="文本占位符 4">
            <a:extLst>
              <a:ext uri="{FF2B5EF4-FFF2-40B4-BE49-F238E27FC236}">
                <a16:creationId xmlns:a16="http://schemas.microsoft.com/office/drawing/2014/main" id="{AB23EA99-BB1B-731D-C242-D642E1590F39}"/>
              </a:ext>
            </a:extLst>
          </p:cNvPr>
          <p:cNvSpPr>
            <a:spLocks noGrp="1"/>
          </p:cNvSpPr>
          <p:nvPr>
            <p:ph type="body" sz="quarter" idx="18"/>
          </p:nvPr>
        </p:nvSpPr>
        <p:spPr/>
        <p:txBody>
          <a:bodyPr/>
          <a:lstStyle/>
          <a:p>
            <a:r>
              <a:rPr lang="zh-CN" altLang="en-US" dirty="0"/>
              <a:t>第三部分 </a:t>
            </a:r>
            <a:r>
              <a:rPr lang="en-US" altLang="zh-CN" dirty="0"/>
              <a:t>PMI</a:t>
            </a:r>
            <a:r>
              <a:rPr lang="zh-CN" altLang="en-US" dirty="0"/>
              <a:t>的微观基础</a:t>
            </a:r>
          </a:p>
        </p:txBody>
      </p:sp>
      <p:sp>
        <p:nvSpPr>
          <p:cNvPr id="6" name="文本占位符 5">
            <a:extLst>
              <a:ext uri="{FF2B5EF4-FFF2-40B4-BE49-F238E27FC236}">
                <a16:creationId xmlns:a16="http://schemas.microsoft.com/office/drawing/2014/main" id="{D26E4C16-0219-9206-ED56-031756828D30}"/>
              </a:ext>
            </a:extLst>
          </p:cNvPr>
          <p:cNvSpPr>
            <a:spLocks noGrp="1"/>
          </p:cNvSpPr>
          <p:nvPr>
            <p:ph type="body" sz="quarter" idx="19"/>
          </p:nvPr>
        </p:nvSpPr>
        <p:spPr/>
        <p:txBody>
          <a:bodyPr/>
          <a:lstStyle/>
          <a:p>
            <a:r>
              <a:rPr lang="zh-CN" altLang="en-US" dirty="0"/>
              <a:t>第四部分 </a:t>
            </a:r>
            <a:r>
              <a:rPr lang="en-US" altLang="zh-CN" dirty="0"/>
              <a:t>PMI</a:t>
            </a:r>
            <a:r>
              <a:rPr lang="zh-CN" altLang="en-US" dirty="0"/>
              <a:t>的预测方式</a:t>
            </a:r>
          </a:p>
        </p:txBody>
      </p:sp>
    </p:spTree>
    <p:extLst>
      <p:ext uri="{BB962C8B-B14F-4D97-AF65-F5344CB8AC3E}">
        <p14:creationId xmlns:p14="http://schemas.microsoft.com/office/powerpoint/2010/main" val="168925018"/>
      </p:ext>
    </p:extLst>
  </p:cSld>
  <p:clrMapOvr>
    <a:masterClrMapping/>
  </p:clrMapOvr>
</p:sld>
</file>

<file path=ppt/theme/theme1.xml><?xml version="1.0" encoding="utf-8"?>
<a:theme xmlns:a="http://schemas.openxmlformats.org/drawingml/2006/main" name="国君PPT文件模板_V1.0_蓝色版">
  <a:themeElements>
    <a:clrScheme name="国君">
      <a:dk1>
        <a:sysClr val="windowText" lastClr="000000"/>
      </a:dk1>
      <a:lt1>
        <a:sysClr val="window" lastClr="FFFFFF"/>
      </a:lt1>
      <a:dk2>
        <a:srgbClr val="002060"/>
      </a:dk2>
      <a:lt2>
        <a:srgbClr val="FFFFFF"/>
      </a:lt2>
      <a:accent1>
        <a:srgbClr val="D3C792"/>
      </a:accent1>
      <a:accent2>
        <a:srgbClr val="FFC000"/>
      </a:accent2>
      <a:accent3>
        <a:srgbClr val="0070C0"/>
      </a:accent3>
      <a:accent4>
        <a:srgbClr val="C2DFFD"/>
      </a:accent4>
      <a:accent5>
        <a:srgbClr val="FFF2CC"/>
      </a:accent5>
      <a:accent6>
        <a:srgbClr val="DEEBF6"/>
      </a:accent6>
      <a:hlink>
        <a:srgbClr val="002060"/>
      </a:hlink>
      <a:folHlink>
        <a:srgbClr val="FFFFFF"/>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rgbClr val="000000"/>
          </a:solidFill>
        </a:ln>
      </a:spPr>
      <a:bodyPr rot="0" spcFirstLastPara="0" vertOverflow="overflow" horzOverflow="overflow" vert="horz" wrap="square" lIns="18000" tIns="10800" rIns="18000" bIns="10800" numCol="1" spcCol="0" rtlCol="0" fromWordArt="0" anchor="ctr" anchorCtr="0" forceAA="0" compatLnSpc="1">
        <a:noAutofit/>
      </a:bodyPr>
      <a:lstStyle>
        <a:defPPr algn="ctr">
          <a:defRPr sz="120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000000"/>
          </a:solidFill>
        </a:ln>
      </a:spPr>
      <a:bodyPr/>
      <a:lstStyle/>
      <a:style>
        <a:lnRef idx="1">
          <a:schemeClr val="accent1"/>
        </a:lnRef>
        <a:fillRef idx="0">
          <a:schemeClr val="accent1"/>
        </a:fillRef>
        <a:effectRef idx="0">
          <a:schemeClr val="accent1"/>
        </a:effectRef>
        <a:fontRef idx="minor">
          <a:schemeClr val="tx1"/>
        </a:fontRef>
      </a:style>
    </a:lnDef>
    <a:txDef>
      <a:spPr>
        <a:noFill/>
        <a:ln>
          <a:solidFill>
            <a:srgbClr val="000000"/>
          </a:solidFill>
        </a:ln>
      </a:spPr>
      <a:bodyPr wrap="square" lIns="18000" tIns="18000" rIns="18000" bIns="18000" rtlCol="0" anchor="ctr" anchorCtr="0">
        <a:noAutofit/>
      </a:bodyPr>
      <a:lstStyle>
        <a:defPPr marL="0" indent="0" algn="ctr">
          <a:spcBef>
            <a:spcPts val="300"/>
          </a:spcBef>
          <a:buSzPct val="80000"/>
          <a:buFontTx/>
          <a:buNone/>
          <a:defRPr sz="1200" dirty="0" smtClean="0">
            <a:solidFill>
              <a:srgbClr val="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TotalTime>
  <Words>5055</Words>
  <Application>Microsoft Macintosh PowerPoint</Application>
  <PresentationFormat>A4 纸张(210x297 毫米)</PresentationFormat>
  <Paragraphs>242</Paragraphs>
  <Slides>41</Slides>
  <Notes>37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41</vt:i4>
      </vt:variant>
    </vt:vector>
  </HeadingPairs>
  <TitlesOfParts>
    <vt:vector size="53" baseType="lpstr">
      <vt:lpstr>等线</vt:lpstr>
      <vt:lpstr>黑体</vt:lpstr>
      <vt:lpstr>华文楷体</vt:lpstr>
      <vt:lpstr>楷体_GB2312</vt:lpstr>
      <vt:lpstr>宋体</vt:lpstr>
      <vt:lpstr>微软雅黑</vt:lpstr>
      <vt:lpstr>Arial</vt:lpstr>
      <vt:lpstr>Calibri</vt:lpstr>
      <vt:lpstr>Cambria Math</vt:lpstr>
      <vt:lpstr>Times New Roman</vt:lpstr>
      <vt:lpstr>Wingdings</vt:lpstr>
      <vt:lpstr>国君PPT文件模板_V1.0_蓝色版</vt:lpstr>
      <vt:lpstr>PMI分析与预测</vt:lpstr>
      <vt:lpstr>目录</vt:lpstr>
      <vt:lpstr>PMI的ABC</vt:lpstr>
      <vt:lpstr>PMI的构造原理</vt:lpstr>
      <vt:lpstr>PMI指数的构成</vt:lpstr>
      <vt:lpstr>PMI的分项及对应指标含义</vt:lpstr>
      <vt:lpstr>非制造业PMI指标</vt:lpstr>
      <vt:lpstr>PMI的季节性</vt:lpstr>
      <vt:lpstr>目录</vt:lpstr>
      <vt:lpstr>PMI分析的三项原则</vt:lpstr>
      <vt:lpstr>PMI的分析步骤及意义</vt:lpstr>
      <vt:lpstr>PMI的分析步骤及意义</vt:lpstr>
      <vt:lpstr>PMI的分析步骤及意义</vt:lpstr>
      <vt:lpstr>PMI的分析步骤及意义</vt:lpstr>
      <vt:lpstr>PMI的分析步骤及意义</vt:lpstr>
      <vt:lpstr>PMI的分析步骤及意义</vt:lpstr>
      <vt:lpstr>PMI的分析步骤及意义</vt:lpstr>
      <vt:lpstr>PMI的分析步骤及意义</vt:lpstr>
      <vt:lpstr>官方PMI与财新PMI</vt:lpstr>
      <vt:lpstr>官方PMI与财新PMI</vt:lpstr>
      <vt:lpstr>目录</vt:lpstr>
      <vt:lpstr>PMI与上市公司业绩</vt:lpstr>
      <vt:lpstr>PMI与上市公司业绩</vt:lpstr>
      <vt:lpstr>PMI与上市公司业绩</vt:lpstr>
      <vt:lpstr>PMI与上市公司业绩</vt:lpstr>
      <vt:lpstr>PMI与上市公司业绩</vt:lpstr>
      <vt:lpstr>PMI与上市公司业绩</vt:lpstr>
      <vt:lpstr>PMI与微观指标关联</vt:lpstr>
      <vt:lpstr>PMI与微观指标关联</vt:lpstr>
      <vt:lpstr>PMI与金融数据联动</vt:lpstr>
      <vt:lpstr>PMI与金融数据联动</vt:lpstr>
      <vt:lpstr>目录</vt:lpstr>
      <vt:lpstr>近月预测看高频</vt:lpstr>
      <vt:lpstr>近月预测看高频</vt:lpstr>
      <vt:lpstr>近月预测看高频</vt:lpstr>
      <vt:lpstr>近月预测看高频</vt:lpstr>
      <vt:lpstr>近月预测看高频</vt:lpstr>
      <vt:lpstr>近月预测看高频</vt:lpstr>
      <vt:lpstr>远月预测看金融</vt:lpstr>
      <vt:lpstr>风险提示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赵建英022298</dc:creator>
  <cp:lastModifiedBy>Microsoft Office User</cp:lastModifiedBy>
  <cp:revision>736</cp:revision>
  <cp:lastPrinted>2018-05-22T06:18:00Z</cp:lastPrinted>
  <dcterms:created xsi:type="dcterms:W3CDTF">2018-01-16T00:53:00Z</dcterms:created>
  <dcterms:modified xsi:type="dcterms:W3CDTF">2022-11-25T10:43:07Z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70D2D7AA3E494AD0880ECEF3E4494758</vt:lpwstr>
  </property>
  <property fmtid="{D5CDD505-2E9C-101B-9397-08002B2CF9AE}" pid="3" name="KSOProductBuildVer">
    <vt:lpwstr>2052-11.1.0.11566</vt:lpwstr>
  </property>
</Properties>
</file>